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1"/>
  </p:notesMasterIdLst>
  <p:handoutMasterIdLst>
    <p:handoutMasterId r:id="rId72"/>
  </p:handoutMasterIdLst>
  <p:sldIdLst>
    <p:sldId id="582" r:id="rId2"/>
    <p:sldId id="277" r:id="rId3"/>
    <p:sldId id="278" r:id="rId4"/>
    <p:sldId id="279" r:id="rId5"/>
    <p:sldId id="301" r:id="rId6"/>
    <p:sldId id="280" r:id="rId7"/>
    <p:sldId id="327" r:id="rId8"/>
    <p:sldId id="442" r:id="rId9"/>
    <p:sldId id="281" r:id="rId10"/>
    <p:sldId id="282" r:id="rId11"/>
    <p:sldId id="441" r:id="rId12"/>
    <p:sldId id="283" r:id="rId13"/>
    <p:sldId id="328" r:id="rId14"/>
    <p:sldId id="285" r:id="rId15"/>
    <p:sldId id="286" r:id="rId16"/>
    <p:sldId id="266" r:id="rId17"/>
    <p:sldId id="267" r:id="rId18"/>
    <p:sldId id="356" r:id="rId19"/>
    <p:sldId id="269" r:id="rId20"/>
    <p:sldId id="305" r:id="rId21"/>
    <p:sldId id="303" r:id="rId22"/>
    <p:sldId id="304" r:id="rId23"/>
    <p:sldId id="352" r:id="rId24"/>
    <p:sldId id="354" r:id="rId25"/>
    <p:sldId id="353" r:id="rId26"/>
    <p:sldId id="355" r:id="rId27"/>
    <p:sldId id="511" r:id="rId28"/>
    <p:sldId id="580" r:id="rId29"/>
    <p:sldId id="357" r:id="rId30"/>
    <p:sldId id="358" r:id="rId31"/>
    <p:sldId id="359" r:id="rId32"/>
    <p:sldId id="360" r:id="rId33"/>
    <p:sldId id="361" r:id="rId34"/>
    <p:sldId id="362" r:id="rId35"/>
    <p:sldId id="383" r:id="rId36"/>
    <p:sldId id="385" r:id="rId37"/>
    <p:sldId id="384" r:id="rId38"/>
    <p:sldId id="386" r:id="rId39"/>
    <p:sldId id="406" r:id="rId40"/>
    <p:sldId id="388" r:id="rId41"/>
    <p:sldId id="387" r:id="rId42"/>
    <p:sldId id="389" r:id="rId43"/>
    <p:sldId id="390" r:id="rId44"/>
    <p:sldId id="287" r:id="rId45"/>
    <p:sldId id="271" r:id="rId46"/>
    <p:sldId id="382" r:id="rId47"/>
    <p:sldId id="391" r:id="rId48"/>
    <p:sldId id="289" r:id="rId49"/>
    <p:sldId id="392" r:id="rId50"/>
    <p:sldId id="427" r:id="rId51"/>
    <p:sldId id="393" r:id="rId52"/>
    <p:sldId id="428" r:id="rId53"/>
    <p:sldId id="429" r:id="rId54"/>
    <p:sldId id="430" r:id="rId55"/>
    <p:sldId id="288" r:id="rId56"/>
    <p:sldId id="302" r:id="rId57"/>
    <p:sldId id="272" r:id="rId58"/>
    <p:sldId id="275" r:id="rId59"/>
    <p:sldId id="274" r:id="rId60"/>
    <p:sldId id="276" r:id="rId61"/>
    <p:sldId id="497" r:id="rId62"/>
    <p:sldId id="498" r:id="rId63"/>
    <p:sldId id="499" r:id="rId64"/>
    <p:sldId id="496" r:id="rId65"/>
    <p:sldId id="650" r:id="rId66"/>
    <p:sldId id="651" r:id="rId67"/>
    <p:sldId id="512" r:id="rId68"/>
    <p:sldId id="581" r:id="rId69"/>
    <p:sldId id="652" r:id="rId7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7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用户" initials="MO用"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CADE4"/>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72" d="100"/>
          <a:sy n="72" d="100"/>
        </p:scale>
        <p:origin x="66" y="225"/>
      </p:cViewPr>
      <p:guideLst>
        <p:guide orient="horz" pos="237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t>2020/9/30</a:t>
            </a:fld>
            <a:endParaRPr lang="zh-CN" altLang="en-US" smtClean="0">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t>‹#›</a:t>
            </a:fld>
            <a:endParaRPr lang="zh-CN" altLang="en-US" smtClean="0">
              <a:latin typeface="微软雅黑" panose="020B0503020204020204" charset="-122"/>
              <a:ea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t>2020/9/30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今天讲一下常用零部件的介绍。包括以下七个方面，。。。。。我会简单介绍各种零件的性质和用法，主要就是让大家在设计的时候能够有一个思路。</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1"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1"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165" indent="0" algn="ctr">
              <a:buNone/>
              <a:defRPr sz="1600"/>
            </a:lvl5pPr>
            <a:lvl6pPr marL="2286000" indent="0" algn="ctr">
              <a:buNone/>
              <a:defRPr sz="1600"/>
            </a:lvl6pPr>
            <a:lvl7pPr marL="2743200" indent="0" algn="ctr">
              <a:buNone/>
              <a:defRPr sz="1600"/>
            </a:lvl7pPr>
            <a:lvl8pPr marL="3199765" indent="0" algn="ctr">
              <a:buNone/>
              <a:defRPr sz="1600"/>
            </a:lvl8pPr>
            <a:lvl9pPr marL="3656965"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a:defRPr/>
            </a:pPr>
            <a:fld id="{288384D8-9F17-4372-A23A-924F96CB64E3}" type="datetimeFigureOut">
              <a:rPr lang="zh-CN" altLang="en-US" smtClean="0"/>
              <a:t>2020/9/30</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0080A286-8FF2-4EC5-AF8A-818446FED1D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32BF82D2-7A68-459D-A996-9BDDA2518FA4}" type="datetimeFigureOut">
              <a:rPr lang="zh-CN" altLang="en-US" smtClean="0"/>
              <a:t>2020/9/30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E01EE5D-26FB-46D5-A381-ECFB35BF1D3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32BF82D2-7A68-459D-A996-9BDDA2518FA4}" type="datetimeFigureOut">
              <a:rPr lang="zh-CN" altLang="en-US" smtClean="0"/>
              <a:t>2020/9/30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E01EE5D-26FB-46D5-A381-ECFB35BF1D3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9/30/2020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1" y="6356350"/>
            <a:ext cx="2743200" cy="365125"/>
          </a:xfrm>
          <a:prstGeom prst="rect">
            <a:avLst/>
          </a:prstGeom>
        </p:spPr>
        <p:txBody>
          <a:bodyPr/>
          <a:lstStyle/>
          <a:p>
            <a:pPr defTabSz="433705"/>
            <a:fld id="{DD89832E-26A6-4465-8181-DF230988BFFD}" type="datetimeFigureOut">
              <a:rPr lang="en-US" smtClean="0">
                <a:solidFill>
                  <a:prstClr val="white">
                    <a:tint val="75000"/>
                  </a:prstClr>
                </a:solidFill>
              </a:rPr>
              <a:t>9/30/2020</a:t>
            </a:fld>
            <a:endParaRPr lang="en-US">
              <a:solidFill>
                <a:prstClr val="white">
                  <a:tint val="75000"/>
                </a:prstClr>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defTabSz="433705"/>
            <a:endParaRPr lang="en-US">
              <a:solidFill>
                <a:prstClr val="white">
                  <a:tint val="75000"/>
                </a:prstClr>
              </a:solidFill>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defTabSz="433705"/>
            <a:fld id="{58A5B2D7-6EFD-446D-831A-7B28045AA251}" type="slidenum">
              <a:rPr lang="en-US" smtClean="0">
                <a:solidFill>
                  <a:prstClr val="white">
                    <a:tint val="75000"/>
                  </a:prstClr>
                </a:solidFill>
              </a:rPr>
              <a:t>‹#›</a:t>
            </a:fld>
            <a:endParaRPr lang="en-US">
              <a:solidFill>
                <a:prstClr val="white">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32BF82D2-7A68-459D-A996-9BDDA2518FA4}" type="datetimeFigureOut">
              <a:rPr lang="zh-CN" altLang="en-US" smtClean="0"/>
              <a:t>2020/9/30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E01EE5D-26FB-46D5-A381-ECFB35BF1D3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165"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199765" indent="0">
              <a:buNone/>
              <a:defRPr sz="1600">
                <a:solidFill>
                  <a:schemeClr val="tx1">
                    <a:tint val="75000"/>
                  </a:schemeClr>
                </a:solidFill>
              </a:defRPr>
            </a:lvl8pPr>
            <a:lvl9pPr marL="3656965"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32BF82D2-7A68-459D-A996-9BDDA2518FA4}" type="datetimeFigureOut">
              <a:rPr lang="zh-CN" altLang="en-US" smtClean="0"/>
              <a:t>2020/9/30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E01EE5D-26FB-46D5-A381-ECFB35BF1D3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838201"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32BF82D2-7A68-459D-A996-9BDDA2518FA4}" type="datetimeFigureOut">
              <a:rPr lang="zh-CN" altLang="en-US" smtClean="0"/>
              <a:t>2020/9/30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E01EE5D-26FB-46D5-A381-ECFB35BF1D3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165" indent="0">
              <a:buNone/>
              <a:defRPr sz="1600" b="1"/>
            </a:lvl5pPr>
            <a:lvl6pPr marL="2286000" indent="0">
              <a:buNone/>
              <a:defRPr sz="1600" b="1"/>
            </a:lvl6pPr>
            <a:lvl7pPr marL="2743200" indent="0">
              <a:buNone/>
              <a:defRPr sz="1600" b="1"/>
            </a:lvl7pPr>
            <a:lvl8pPr marL="3199765" indent="0">
              <a:buNone/>
              <a:defRPr sz="1600" b="1"/>
            </a:lvl8pPr>
            <a:lvl9pPr marL="3656965" indent="0">
              <a:buNone/>
              <a:defRPr sz="1600" b="1"/>
            </a:lvl9pPr>
          </a:lstStyle>
          <a:p>
            <a:pPr lvl="0"/>
            <a:r>
              <a:rPr lang="zh-CN" altLang="en-US"/>
              <a:t>编辑母版文本样式</a:t>
            </a:r>
          </a:p>
        </p:txBody>
      </p:sp>
      <p:sp>
        <p:nvSpPr>
          <p:cNvPr id="4" name="Content Placeholder 3"/>
          <p:cNvSpPr>
            <a:spLocks noGrp="1"/>
          </p:cNvSpPr>
          <p:nvPr>
            <p:ph sz="half" idx="2" hasCustomPrompt="1"/>
          </p:nvPr>
        </p:nvSpPr>
        <p:spPr>
          <a:xfrm>
            <a:off x="839789"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165" indent="0">
              <a:buNone/>
              <a:defRPr sz="1600" b="1"/>
            </a:lvl5pPr>
            <a:lvl6pPr marL="2286000" indent="0">
              <a:buNone/>
              <a:defRPr sz="1600" b="1"/>
            </a:lvl6pPr>
            <a:lvl7pPr marL="2743200" indent="0">
              <a:buNone/>
              <a:defRPr sz="1600" b="1"/>
            </a:lvl7pPr>
            <a:lvl8pPr marL="3199765" indent="0">
              <a:buNone/>
              <a:defRPr sz="1600" b="1"/>
            </a:lvl8pPr>
            <a:lvl9pPr marL="3656965" indent="0">
              <a:buNone/>
              <a:defRPr sz="1600" b="1"/>
            </a:lvl9pPr>
          </a:lstStyle>
          <a:p>
            <a:pPr lvl="0"/>
            <a:r>
              <a:rPr lang="zh-CN" altLang="en-US"/>
              <a:t>编辑母版文本样式</a:t>
            </a:r>
          </a:p>
        </p:txBody>
      </p:sp>
      <p:sp>
        <p:nvSpPr>
          <p:cNvPr id="6" name="Content Placeholder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32BF82D2-7A68-459D-A996-9BDDA2518FA4}" type="datetimeFigureOut">
              <a:rPr lang="zh-CN" altLang="en-US" smtClean="0"/>
              <a:t>2020/9/30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3E01EE5D-26FB-46D5-A381-ECFB35BF1D3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32BF82D2-7A68-459D-A996-9BDDA2518FA4}" type="datetimeFigureOut">
              <a:rPr lang="zh-CN" altLang="en-US" smtClean="0"/>
              <a:t>2020/9/30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E01EE5D-26FB-46D5-A381-ECFB35BF1D3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F82D2-7A68-459D-A996-9BDDA2518FA4}" type="datetimeFigureOut">
              <a:rPr lang="zh-CN" altLang="en-US" smtClean="0"/>
              <a:t>2020/9/30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E01EE5D-26FB-46D5-A381-ECFB35BF1D3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839789"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165" indent="0">
              <a:buNone/>
              <a:defRPr sz="1000"/>
            </a:lvl5pPr>
            <a:lvl6pPr marL="2286000" indent="0">
              <a:buNone/>
              <a:defRPr sz="1000"/>
            </a:lvl6pPr>
            <a:lvl7pPr marL="2743200" indent="0">
              <a:buNone/>
              <a:defRPr sz="1000"/>
            </a:lvl7pPr>
            <a:lvl8pPr marL="3199765" indent="0">
              <a:buNone/>
              <a:defRPr sz="1000"/>
            </a:lvl8pPr>
            <a:lvl9pPr marL="3656965"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32BF82D2-7A68-459D-A996-9BDDA2518FA4}" type="datetimeFigureOut">
              <a:rPr lang="zh-CN" altLang="en-US" smtClean="0"/>
              <a:t>2020/9/30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E01EE5D-26FB-46D5-A381-ECFB35BF1D3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165" indent="0">
              <a:buNone/>
              <a:defRPr sz="2000"/>
            </a:lvl5pPr>
            <a:lvl6pPr marL="2286000" indent="0">
              <a:buNone/>
              <a:defRPr sz="2000"/>
            </a:lvl6pPr>
            <a:lvl7pPr marL="2743200" indent="0">
              <a:buNone/>
              <a:defRPr sz="2000"/>
            </a:lvl7pPr>
            <a:lvl8pPr marL="3199765" indent="0">
              <a:buNone/>
              <a:defRPr sz="2000"/>
            </a:lvl8pPr>
            <a:lvl9pPr marL="3656965"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839789"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165" indent="0">
              <a:buNone/>
              <a:defRPr sz="1000"/>
            </a:lvl5pPr>
            <a:lvl6pPr marL="2286000" indent="0">
              <a:buNone/>
              <a:defRPr sz="1000"/>
            </a:lvl6pPr>
            <a:lvl7pPr marL="2743200" indent="0">
              <a:buNone/>
              <a:defRPr sz="1000"/>
            </a:lvl7pPr>
            <a:lvl8pPr marL="3199765" indent="0">
              <a:buNone/>
              <a:defRPr sz="1000"/>
            </a:lvl8pPr>
            <a:lvl9pPr marL="3656965"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32BF82D2-7A68-459D-A996-9BDDA2518FA4}" type="datetimeFigureOut">
              <a:rPr lang="zh-CN" altLang="en-US" smtClean="0"/>
              <a:t>2020/9/30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E01EE5D-26FB-46D5-A381-ECFB35BF1D3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1"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BF82D2-7A68-459D-A996-9BDDA2518FA4}" type="datetimeFigureOut">
              <a:rPr lang="zh-CN" altLang="en-US" smtClean="0"/>
              <a:t>2020/9/30</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01EE5D-26FB-46D5-A381-ECFB35BF1D34}" type="slidenum">
              <a:rPr lang="zh-CN" altLang="en-US" smtClean="0"/>
              <a:t>‹#›</a:t>
            </a:fld>
            <a:endParaRPr lang="zh-CN" alt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365"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165"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46.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3.xml"/><Relationship Id="rId5" Type="http://schemas.openxmlformats.org/officeDocument/2006/relationships/image" Target="../media/image48.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openxmlformats.org/officeDocument/2006/relationships/image" Target="../media/image51.pn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3.xml"/><Relationship Id="rId5" Type="http://schemas.openxmlformats.org/officeDocument/2006/relationships/image" Target="../media/image56.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3.xml"/><Relationship Id="rId5" Type="http://schemas.openxmlformats.org/officeDocument/2006/relationships/image" Target="../media/image62.png"/><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3.xml"/><Relationship Id="rId5" Type="http://schemas.openxmlformats.org/officeDocument/2006/relationships/image" Target="../media/image68.png"/><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3.xml"/><Relationship Id="rId5" Type="http://schemas.openxmlformats.org/officeDocument/2006/relationships/image" Target="../media/image68.png"/><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3.xml"/><Relationship Id="rId5" Type="http://schemas.openxmlformats.org/officeDocument/2006/relationships/image" Target="../media/image70.png"/><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3.xml"/><Relationship Id="rId5" Type="http://schemas.openxmlformats.org/officeDocument/2006/relationships/image" Target="../media/image72.png"/><Relationship Id="rId4" Type="http://schemas.openxmlformats.org/officeDocument/2006/relationships/image" Target="../media/image71.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3.xml"/><Relationship Id="rId5" Type="http://schemas.openxmlformats.org/officeDocument/2006/relationships/image" Target="../media/image74.png"/><Relationship Id="rId4" Type="http://schemas.openxmlformats.org/officeDocument/2006/relationships/image" Target="../media/image73.GIF"/></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3.xml"/><Relationship Id="rId4" Type="http://schemas.openxmlformats.org/officeDocument/2006/relationships/image" Target="../media/image75.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3.xml"/><Relationship Id="rId4" Type="http://schemas.openxmlformats.org/officeDocument/2006/relationships/image" Target="../media/image76.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13.xml"/><Relationship Id="rId5" Type="http://schemas.openxmlformats.org/officeDocument/2006/relationships/image" Target="../media/image78.png"/><Relationship Id="rId4" Type="http://schemas.openxmlformats.org/officeDocument/2006/relationships/image" Target="../media/image77.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3.xml"/><Relationship Id="rId5" Type="http://schemas.openxmlformats.org/officeDocument/2006/relationships/image" Target="../media/image80.png"/><Relationship Id="rId4" Type="http://schemas.openxmlformats.org/officeDocument/2006/relationships/image" Target="../media/image79.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3.xml"/><Relationship Id="rId5" Type="http://schemas.openxmlformats.org/officeDocument/2006/relationships/image" Target="../media/image82.png"/><Relationship Id="rId4" Type="http://schemas.openxmlformats.org/officeDocument/2006/relationships/image" Target="../media/image8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3.xml"/><Relationship Id="rId5" Type="http://schemas.openxmlformats.org/officeDocument/2006/relationships/image" Target="../media/image84.png"/><Relationship Id="rId4" Type="http://schemas.openxmlformats.org/officeDocument/2006/relationships/image" Target="../media/image83.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3.xml"/><Relationship Id="rId5" Type="http://schemas.openxmlformats.org/officeDocument/2006/relationships/image" Target="../media/image86.png"/><Relationship Id="rId4" Type="http://schemas.openxmlformats.org/officeDocument/2006/relationships/image" Target="../media/image85.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3.xml"/><Relationship Id="rId5" Type="http://schemas.openxmlformats.org/officeDocument/2006/relationships/image" Target="../media/image88.png"/><Relationship Id="rId4" Type="http://schemas.openxmlformats.org/officeDocument/2006/relationships/image" Target="../media/image87.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3.xml"/><Relationship Id="rId5" Type="http://schemas.openxmlformats.org/officeDocument/2006/relationships/image" Target="../media/image90.png"/><Relationship Id="rId4" Type="http://schemas.openxmlformats.org/officeDocument/2006/relationships/image" Target="../media/image89.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3.xml"/><Relationship Id="rId5" Type="http://schemas.openxmlformats.org/officeDocument/2006/relationships/image" Target="../media/image92.png"/><Relationship Id="rId4" Type="http://schemas.openxmlformats.org/officeDocument/2006/relationships/image" Target="../media/image91.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13.xml"/><Relationship Id="rId5" Type="http://schemas.openxmlformats.org/officeDocument/2006/relationships/image" Target="../media/image94.png"/><Relationship Id="rId4" Type="http://schemas.openxmlformats.org/officeDocument/2006/relationships/image" Target="../media/image93.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3.xml"/><Relationship Id="rId4" Type="http://schemas.openxmlformats.org/officeDocument/2006/relationships/image" Target="../media/image9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sp>
        <p:nvSpPr>
          <p:cNvPr id="6" name="文本框 5"/>
          <p:cNvSpPr txBox="1"/>
          <p:nvPr/>
        </p:nvSpPr>
        <p:spPr>
          <a:xfrm>
            <a:off x="953930" y="181893"/>
            <a:ext cx="1727200" cy="558800"/>
          </a:xfrm>
          <a:prstGeom prst="rect">
            <a:avLst/>
          </a:prstGeom>
          <a:noFill/>
        </p:spPr>
        <p:txBody>
          <a:bodyPr wrap="none" rtlCol="0">
            <a:spAutoFit/>
          </a:bodyPr>
          <a:lstStyle/>
          <a:p>
            <a:pPr marL="0" marR="0" lvl="0" indent="0" algn="ctr" defTabSz="433705" rtl="0" eaLnBrk="1" fontAlgn="auto" latinLnBrk="0" hangingPunct="1">
              <a:lnSpc>
                <a:spcPct val="100000"/>
              </a:lnSpc>
              <a:spcBef>
                <a:spcPts val="0"/>
              </a:spcBef>
              <a:spcAft>
                <a:spcPts val="0"/>
              </a:spcAft>
              <a:buClrTx/>
              <a:buSzTx/>
              <a:buFontTx/>
              <a:buNone/>
              <a:defRPr/>
            </a:pPr>
            <a:r>
              <a:rPr lang="zh-CN" altLang="en-US" sz="3035" b="1"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机械培训</a:t>
            </a:r>
            <a:endParaRPr kumimoji="0" lang="zh-CN" altLang="en-US" sz="3035" b="1" i="0" u="none" strike="noStrike" kern="1200" cap="none" spc="0" normalizeH="0" baseline="0" noProof="0" dirty="0">
              <a:ln>
                <a:noFill/>
              </a:ln>
              <a:solidFill>
                <a:srgbClr val="1CADE4"/>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 name="文本框 1"/>
          <p:cNvSpPr txBox="1"/>
          <p:nvPr/>
        </p:nvSpPr>
        <p:spPr>
          <a:xfrm>
            <a:off x="3812858" y="872348"/>
            <a:ext cx="4566285" cy="4801314"/>
          </a:xfrm>
          <a:prstGeom prst="rect">
            <a:avLst/>
          </a:prstGeom>
          <a:noFill/>
        </p:spPr>
        <p:txBody>
          <a:bodyPr wrap="square" rtlCol="0" anchor="t">
            <a:spAutoFit/>
          </a:bodyPr>
          <a:lstStyle/>
          <a:p>
            <a:pPr algn="ctr"/>
            <a:r>
              <a:rPr lang="zh-CN" altLang="en-US" sz="5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零件</a:t>
            </a:r>
            <a:r>
              <a:rPr lang="zh-CN" altLang="en-US" sz="5400" dirty="0" smtClean="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介绍</a:t>
            </a:r>
            <a:endParaRPr lang="zh-CN" altLang="en-US" sz="36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a:p>
            <a:endParaRPr lang="zh-CN" altLang="en-US" sz="28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a:p>
            <a:pPr marL="800100" lvl="1" indent="-342900">
              <a:buFont typeface="Wingdings" panose="05000000000000000000" charset="0"/>
              <a:buChar char="Ø"/>
            </a:pPr>
            <a:r>
              <a:rPr lang="zh-CN" altLang="en-US" sz="32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一、材料</a:t>
            </a:r>
          </a:p>
          <a:p>
            <a:pPr marL="800100" lvl="1" indent="-342900">
              <a:buFont typeface="Wingdings" panose="05000000000000000000" charset="0"/>
              <a:buChar char="Ø"/>
            </a:pPr>
            <a:r>
              <a:rPr lang="zh-CN" altLang="en-US" sz="32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二、连接</a:t>
            </a:r>
          </a:p>
          <a:p>
            <a:pPr marL="800100" lvl="1" indent="-342900">
              <a:buFont typeface="Wingdings" panose="05000000000000000000" charset="0"/>
              <a:buChar char="Ø"/>
            </a:pPr>
            <a:r>
              <a:rPr lang="zh-CN" altLang="en-US" sz="32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三、轴承</a:t>
            </a:r>
          </a:p>
          <a:p>
            <a:pPr marL="800100" lvl="1" indent="-342900">
              <a:buFont typeface="Wingdings" panose="05000000000000000000" charset="0"/>
              <a:buChar char="Ø"/>
            </a:pPr>
            <a:r>
              <a:rPr lang="zh-CN" altLang="en-US" sz="32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四、弹簧</a:t>
            </a:r>
          </a:p>
          <a:p>
            <a:pPr marL="800100" lvl="1" indent="-342900">
              <a:buFont typeface="Wingdings" panose="05000000000000000000" charset="0"/>
              <a:buChar char="Ø"/>
            </a:pPr>
            <a:r>
              <a:rPr lang="zh-CN" altLang="en-US" sz="32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五、其他</a:t>
            </a:r>
          </a:p>
          <a:p>
            <a:pPr marL="800100" lvl="1" indent="-342900">
              <a:buFont typeface="Wingdings" panose="05000000000000000000" charset="0"/>
              <a:buChar char="Ø"/>
            </a:pPr>
            <a:r>
              <a:rPr lang="zh-CN" altLang="en-US" sz="32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六、传动</a:t>
            </a:r>
          </a:p>
          <a:p>
            <a:pPr marL="800100" lvl="1" indent="-342900">
              <a:buFont typeface="Wingdings" panose="05000000000000000000" charset="0"/>
              <a:buChar char="Ø"/>
            </a:pPr>
            <a:r>
              <a:rPr lang="zh-CN" altLang="en-US" sz="32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七、驱动</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8"/>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2" name="文本框 51"/>
          <p:cNvSpPr txBox="1"/>
          <p:nvPr/>
        </p:nvSpPr>
        <p:spPr>
          <a:xfrm>
            <a:off x="1323527" y="168190"/>
            <a:ext cx="955040" cy="55880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3035">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板材</a:t>
            </a:r>
            <a:endParaRPr kumimoji="0" lang="en-US" altLang="zh-CN" sz="3035" b="1" i="0" u="none" strike="noStrike" kern="1200" cap="none" spc="0" normalizeH="0" baseline="0" noProof="0" dirty="0">
              <a:ln>
                <a:noFill/>
              </a:ln>
              <a:solidFill>
                <a:prstClr val="white">
                  <a:lumMod val="65000"/>
                  <a:lumOff val="35000"/>
                </a:prstClr>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pic>
        <p:nvPicPr>
          <p:cNvPr id="12" name="图片 11"/>
          <p:cNvPicPr>
            <a:picLocks noChangeAspect="1"/>
          </p:cNvPicPr>
          <p:nvPr/>
        </p:nvPicPr>
        <p:blipFill>
          <a:blip r:embed="rId4"/>
          <a:stretch>
            <a:fillRect/>
          </a:stretch>
        </p:blipFill>
        <p:spPr>
          <a:xfrm>
            <a:off x="742950" y="1997075"/>
            <a:ext cx="4243070" cy="3289935"/>
          </a:xfrm>
          <a:prstGeom prst="rect">
            <a:avLst/>
          </a:prstGeom>
        </p:spPr>
      </p:pic>
      <p:sp>
        <p:nvSpPr>
          <p:cNvPr id="5" name="文本框 4"/>
          <p:cNvSpPr txBox="1"/>
          <p:nvPr/>
        </p:nvSpPr>
        <p:spPr>
          <a:xfrm>
            <a:off x="5553710" y="972820"/>
            <a:ext cx="5915660" cy="4923155"/>
          </a:xfrm>
          <a:prstGeom prst="rect">
            <a:avLst/>
          </a:prstGeom>
          <a:noFill/>
        </p:spPr>
        <p:txBody>
          <a:bodyPr wrap="square" rtlCol="0">
            <a:spAutoFit/>
          </a:bodyPr>
          <a:lstStyle/>
          <a:p>
            <a:endParaRPr lang="zh-CN" altLang="en-US" b="1"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a:p>
            <a:pPr marL="800100" lvl="1" indent="-342900">
              <a:buFont typeface="Wingdings" panose="05000000000000000000" charset="0"/>
              <a:buChar char="u"/>
            </a:pPr>
            <a:r>
              <a:rPr lang="zh-CN" altLang="en-US" sz="20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简介：</a:t>
            </a:r>
          </a:p>
          <a:p>
            <a:pPr marL="539750" lvl="1" indent="0" fontAlgn="auto"/>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        碳板强度高，质量轻，加工精度高。是</a:t>
            </a:r>
            <a:r>
              <a:rPr lang="zh-CN" altLang="en-US" sz="2000"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机器人各种安装件支撑件设计的主要材料。</a:t>
            </a:r>
            <a:endParaRPr lang="zh-CN" altLang="en-US" sz="2000" dirty="0">
              <a:latin typeface="Times New Roman" panose="02020603050405020304" pitchFamily="18" charset="0"/>
              <a:ea typeface="微软雅黑" panose="020B0503020204020204" pitchFamily="34" charset="-122"/>
              <a:sym typeface="Times New Roman" panose="02020603050405020304" pitchFamily="18" charset="0"/>
            </a:endParaRPr>
          </a:p>
          <a:p>
            <a:pPr marL="539750" lvl="1" indent="0" fontAlgn="auto"/>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板材设计为平面设计，先设计相应安装孔位，在设计外部轮廓，最后根据强度需要进行适当镂空。</a:t>
            </a:r>
          </a:p>
          <a:p>
            <a:pPr marL="800100" lvl="1" indent="-342900">
              <a:buFont typeface="Wingdings" panose="05000000000000000000" charset="0"/>
              <a:buChar char="u"/>
            </a:pPr>
            <a:r>
              <a:rPr lang="zh-CN" altLang="en-US" sz="20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规格介绍：</a:t>
            </a:r>
          </a:p>
          <a:p>
            <a:pPr marL="539750" lvl="1" indent="-539750" fontAlgn="auto"/>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碳板材规格一般表示板厚。队内使用碳板厚度从</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1mm</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到</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8mm</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不等。一般情况下使用</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4mm</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碳板，不受力且无刚度要求可用</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1mm</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；不受力或受力较小（</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10kg</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量级）结构可用</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2mm;</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正常受力（</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100kg</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量级）用</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4mm</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；受力较大或刚度要求高或受大冲击可用</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8mm.</a:t>
            </a:r>
            <a:endParaRPr lang="zh-CN" altLang="en-US" sz="2000" dirty="0">
              <a:latin typeface="Times New Roman" panose="02020603050405020304" pitchFamily="18" charset="0"/>
              <a:ea typeface="微软雅黑" panose="020B0503020204020204" pitchFamily="34" charset="-122"/>
              <a:sym typeface="Times New Roman" panose="02020603050405020304" pitchFamily="18" charset="0"/>
            </a:endParaRPr>
          </a:p>
          <a:p>
            <a:pPr lvl="1"/>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	</a:t>
            </a:r>
            <a:endParaRPr lang="zh-CN" altLang="en-US"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endParaRPr>
          </a:p>
          <a:p>
            <a:endParaRPr lang="zh-CN" altLang="en-US"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 name="文本框 3"/>
          <p:cNvSpPr txBox="1"/>
          <p:nvPr/>
        </p:nvSpPr>
        <p:spPr>
          <a:xfrm>
            <a:off x="2393950" y="5375275"/>
            <a:ext cx="640080" cy="368300"/>
          </a:xfrm>
          <a:prstGeom prst="rect">
            <a:avLst/>
          </a:prstGeom>
          <a:noFill/>
        </p:spPr>
        <p:txBody>
          <a:bodyPr wrap="non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碳板</a:t>
            </a:r>
          </a:p>
        </p:txBody>
      </p:sp>
      <p:sp>
        <p:nvSpPr>
          <p:cNvPr id="2" name="文本框 1"/>
          <p:cNvSpPr txBox="1"/>
          <p:nvPr/>
        </p:nvSpPr>
        <p:spPr>
          <a:xfrm>
            <a:off x="337820" y="842010"/>
            <a:ext cx="1097280" cy="460375"/>
          </a:xfrm>
          <a:prstGeom prst="rect">
            <a:avLst/>
          </a:prstGeom>
          <a:noFill/>
        </p:spPr>
        <p:txBody>
          <a:bodyPr wrap="none" rtlCol="0" anchor="t">
            <a:spAutoFit/>
          </a:bodyPr>
          <a:lstStyle/>
          <a:p>
            <a:pPr algn="l"/>
            <a:r>
              <a:rPr lang="zh-CN" altLang="en-US" sz="2400" b="1">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碳板：</a:t>
            </a: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8"/>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2" name="文本框 51"/>
          <p:cNvSpPr txBox="1"/>
          <p:nvPr/>
        </p:nvSpPr>
        <p:spPr>
          <a:xfrm>
            <a:off x="1323527" y="168190"/>
            <a:ext cx="955040" cy="55880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3035">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板材</a:t>
            </a:r>
            <a:endParaRPr kumimoji="0" lang="en-US" altLang="zh-CN" sz="3035" b="1" i="0" u="none" strike="noStrike" kern="1200" cap="none" spc="0" normalizeH="0" baseline="0" noProof="0" dirty="0">
              <a:ln>
                <a:noFill/>
              </a:ln>
              <a:solidFill>
                <a:prstClr val="white">
                  <a:lumMod val="65000"/>
                  <a:lumOff val="35000"/>
                </a:prstClr>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pic>
        <p:nvPicPr>
          <p:cNvPr id="12" name="图片 11"/>
          <p:cNvPicPr>
            <a:picLocks noChangeAspect="1"/>
          </p:cNvPicPr>
          <p:nvPr/>
        </p:nvPicPr>
        <p:blipFill>
          <a:blip r:embed="rId4"/>
          <a:stretch>
            <a:fillRect/>
          </a:stretch>
        </p:blipFill>
        <p:spPr>
          <a:xfrm>
            <a:off x="742950" y="1985010"/>
            <a:ext cx="4243070" cy="3289935"/>
          </a:xfrm>
          <a:prstGeom prst="rect">
            <a:avLst/>
          </a:prstGeom>
        </p:spPr>
      </p:pic>
      <p:sp>
        <p:nvSpPr>
          <p:cNvPr id="5" name="文本框 4"/>
          <p:cNvSpPr txBox="1"/>
          <p:nvPr/>
        </p:nvSpPr>
        <p:spPr>
          <a:xfrm>
            <a:off x="5553710" y="972820"/>
            <a:ext cx="5915660" cy="2799715"/>
          </a:xfrm>
          <a:prstGeom prst="rect">
            <a:avLst/>
          </a:prstGeom>
          <a:noFill/>
        </p:spPr>
        <p:txBody>
          <a:bodyPr wrap="square" rtlCol="0">
            <a:spAutoFit/>
          </a:bodyPr>
          <a:lstStyle/>
          <a:p>
            <a:endParaRPr lang="zh-CN" altLang="en-US" b="1"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buFont typeface="Wingdings" panose="05000000000000000000" charset="0"/>
              <a:buChar char="u"/>
            </a:pPr>
            <a:r>
              <a:rPr lang="zh-CN" altLang="en-US" sz="20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注意事项：</a:t>
            </a:r>
          </a:p>
          <a:p>
            <a:pPr marL="539750" lvl="1" indent="0" fontAlgn="auto"/>
            <a:r>
              <a:rPr lang="zh-CN" altLang="en-US" sz="20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0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0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0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000"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碳板孔位加工精度误</a:t>
            </a:r>
            <a:r>
              <a:rPr lang="zh-CN" sz="2000"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差</a:t>
            </a:r>
            <a:r>
              <a:rPr lang="zh-CN" sz="2000" dirty="0">
                <a:latin typeface="Times New Roman" panose="02020603050405020304" pitchFamily="18" charset="0"/>
                <a:ea typeface="微软雅黑" panose="020B0503020204020204" pitchFamily="34" charset="-122"/>
                <a:sym typeface="Times New Roman" panose="02020603050405020304" pitchFamily="18" charset="0"/>
              </a:rPr>
              <a:t>一般为负偏差（</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-0.1mm</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左右</a:t>
            </a:r>
            <a:r>
              <a:rPr 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精度要求较小时建议尺寸设计时留好余量，比如</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m4</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的螺栓孔设计尺寸为</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4.1</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，可以减少装配时间。</a:t>
            </a:r>
          </a:p>
          <a:p>
            <a:pPr marL="539750" lvl="1" indent="0" fontAlgn="auto"/>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        2</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、板材设计所有角都要</a:t>
            </a:r>
            <a:r>
              <a:rPr lang="zh-CN" altLang="en-US" sz="2000"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倒圆角</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，防止应力集中。</a:t>
            </a:r>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	</a:t>
            </a:r>
            <a:endParaRPr lang="zh-CN" altLang="en-US"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endParaRPr>
          </a:p>
          <a:p>
            <a:endParaRPr lang="zh-CN" altLang="en-US"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 name="文本框 3"/>
          <p:cNvSpPr txBox="1"/>
          <p:nvPr/>
        </p:nvSpPr>
        <p:spPr>
          <a:xfrm>
            <a:off x="2544445" y="5411470"/>
            <a:ext cx="640080" cy="368300"/>
          </a:xfrm>
          <a:prstGeom prst="rect">
            <a:avLst/>
          </a:prstGeom>
          <a:noFill/>
        </p:spPr>
        <p:txBody>
          <a:bodyPr wrap="non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碳板</a:t>
            </a:r>
          </a:p>
        </p:txBody>
      </p:sp>
      <p:sp>
        <p:nvSpPr>
          <p:cNvPr id="2" name="文本框 1"/>
          <p:cNvSpPr txBox="1"/>
          <p:nvPr/>
        </p:nvSpPr>
        <p:spPr>
          <a:xfrm>
            <a:off x="337820" y="842010"/>
            <a:ext cx="1097280" cy="460375"/>
          </a:xfrm>
          <a:prstGeom prst="rect">
            <a:avLst/>
          </a:prstGeom>
          <a:noFill/>
        </p:spPr>
        <p:txBody>
          <a:bodyPr wrap="none" rtlCol="0" anchor="t">
            <a:spAutoFit/>
          </a:bodyPr>
          <a:lstStyle/>
          <a:p>
            <a:pPr algn="l"/>
            <a:r>
              <a:rPr lang="zh-CN" altLang="en-US" sz="2400" b="1">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碳板：</a:t>
            </a: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8"/>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2" name="文本框 51"/>
          <p:cNvSpPr txBox="1"/>
          <p:nvPr/>
        </p:nvSpPr>
        <p:spPr>
          <a:xfrm>
            <a:off x="1323527" y="168190"/>
            <a:ext cx="955040" cy="55880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3035">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板材</a:t>
            </a:r>
            <a:endParaRPr kumimoji="0" lang="en-US" altLang="zh-CN" sz="3035" b="1" i="0" u="none" strike="noStrike" kern="1200" cap="none" spc="0" normalizeH="0" baseline="0" noProof="0" dirty="0">
              <a:ln>
                <a:noFill/>
              </a:ln>
              <a:solidFill>
                <a:prstClr val="white">
                  <a:lumMod val="65000"/>
                  <a:lumOff val="35000"/>
                </a:prstClr>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pic>
        <p:nvPicPr>
          <p:cNvPr id="7" name="图片 6"/>
          <p:cNvPicPr>
            <a:picLocks noChangeAspect="1"/>
          </p:cNvPicPr>
          <p:nvPr/>
        </p:nvPicPr>
        <p:blipFill>
          <a:blip r:embed="rId4"/>
          <a:stretch>
            <a:fillRect/>
          </a:stretch>
        </p:blipFill>
        <p:spPr>
          <a:xfrm>
            <a:off x="273685" y="1914525"/>
            <a:ext cx="3893185" cy="2383155"/>
          </a:xfrm>
          <a:prstGeom prst="rect">
            <a:avLst/>
          </a:prstGeom>
        </p:spPr>
      </p:pic>
      <p:sp>
        <p:nvSpPr>
          <p:cNvPr id="5" name="文本框 4"/>
          <p:cNvSpPr txBox="1"/>
          <p:nvPr/>
        </p:nvSpPr>
        <p:spPr>
          <a:xfrm>
            <a:off x="5229225" y="1713230"/>
            <a:ext cx="5915660" cy="2584450"/>
          </a:xfrm>
          <a:prstGeom prst="rect">
            <a:avLst/>
          </a:prstGeom>
          <a:noFill/>
        </p:spPr>
        <p:txBody>
          <a:bodyPr wrap="square" rtlCol="0">
            <a:spAutoFit/>
          </a:bodyPr>
          <a:lstStyle/>
          <a:p>
            <a:endParaRPr lang="zh-CN" altLang="en-US" b="1"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buFont typeface="Wingdings" panose="05000000000000000000" charset="0"/>
              <a:buChar char="u"/>
            </a:pPr>
            <a:r>
              <a:rPr lang="zh-CN" altLang="en-US"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简介：</a:t>
            </a:r>
          </a:p>
          <a:p>
            <a:pPr lvl="1"/>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       玻纤板强度略低于碳板，质量略重于碳板，但是价格便宜。常用于构建机器人测试版。经费不足时，也用于最终产品。玻纤板与碳板完全可以相互替代使用，且性能相差较小，是</a:t>
            </a:r>
            <a:r>
              <a:rPr lang="zh-CN" altLang="en-US"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碳板的下位替代</a:t>
            </a: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a:t>
            </a:r>
          </a:p>
          <a:p>
            <a:pPr marL="742950" lvl="1" indent="-285750">
              <a:buFont typeface="Wingdings" panose="05000000000000000000" charset="0"/>
              <a:buChar char="u"/>
            </a:pPr>
            <a:r>
              <a:rPr lang="zh-CN" altLang="en-US"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规格介绍：</a:t>
            </a:r>
          </a:p>
          <a:p>
            <a:pPr lvl="1"/>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        同碳板。</a:t>
            </a:r>
          </a:p>
          <a:p>
            <a:pPr lvl="1"/>
            <a:endParaRPr lang="zh-CN" altLang="en-US"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 name="文本框 3"/>
          <p:cNvSpPr txBox="1"/>
          <p:nvPr/>
        </p:nvSpPr>
        <p:spPr>
          <a:xfrm>
            <a:off x="1496060" y="4398010"/>
            <a:ext cx="868680" cy="368300"/>
          </a:xfrm>
          <a:prstGeom prst="rect">
            <a:avLst/>
          </a:prstGeom>
          <a:noFill/>
        </p:spPr>
        <p:txBody>
          <a:bodyPr wrap="non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玻纤板</a:t>
            </a:r>
          </a:p>
        </p:txBody>
      </p:sp>
      <p:sp>
        <p:nvSpPr>
          <p:cNvPr id="2" name="文本框 1"/>
          <p:cNvSpPr txBox="1"/>
          <p:nvPr/>
        </p:nvSpPr>
        <p:spPr>
          <a:xfrm>
            <a:off x="337820" y="842010"/>
            <a:ext cx="1402080" cy="460375"/>
          </a:xfrm>
          <a:prstGeom prst="rect">
            <a:avLst/>
          </a:prstGeom>
          <a:noFill/>
        </p:spPr>
        <p:txBody>
          <a:bodyPr wrap="none" rtlCol="0" anchor="t">
            <a:spAutoFit/>
          </a:bodyPr>
          <a:lstStyle/>
          <a:p>
            <a:pPr algn="l"/>
            <a:r>
              <a:rPr lang="zh-CN" altLang="en-US" sz="2400" b="1"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玻纤板：</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8"/>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2" name="文本框 51"/>
          <p:cNvSpPr txBox="1"/>
          <p:nvPr/>
        </p:nvSpPr>
        <p:spPr>
          <a:xfrm>
            <a:off x="1323527" y="168190"/>
            <a:ext cx="955040" cy="55880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3035">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板材</a:t>
            </a:r>
            <a:endParaRPr kumimoji="0" lang="en-US" altLang="zh-CN" sz="3035" b="1" i="0" u="none" strike="noStrike" kern="1200" cap="none" spc="0" normalizeH="0" baseline="0" noProof="0" dirty="0">
              <a:ln>
                <a:noFill/>
              </a:ln>
              <a:solidFill>
                <a:prstClr val="white">
                  <a:lumMod val="65000"/>
                  <a:lumOff val="35000"/>
                </a:prstClr>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sp>
        <p:nvSpPr>
          <p:cNvPr id="5" name="文本框 4"/>
          <p:cNvSpPr txBox="1"/>
          <p:nvPr/>
        </p:nvSpPr>
        <p:spPr>
          <a:xfrm>
            <a:off x="5037455" y="1302385"/>
            <a:ext cx="5915660" cy="2861310"/>
          </a:xfrm>
          <a:prstGeom prst="rect">
            <a:avLst/>
          </a:prstGeom>
          <a:noFill/>
        </p:spPr>
        <p:txBody>
          <a:bodyPr wrap="square" rtlCol="0">
            <a:spAutoFit/>
          </a:bodyPr>
          <a:lstStyle/>
          <a:p>
            <a:endParaRPr lang="zh-CN" altLang="en-US" b="1"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buFont typeface="Wingdings" panose="05000000000000000000" charset="0"/>
              <a:buChar char="u"/>
            </a:pPr>
            <a:r>
              <a:rPr lang="zh-CN" altLang="en-US"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简介：</a:t>
            </a:r>
          </a:p>
          <a:p>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       亚克力板价格低廉，加工方便。常用于各种测试结构搭建。但是亚克力板强度低，一般不用于最终产品的搭建。</a:t>
            </a:r>
          </a:p>
          <a:p>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        亚克力加工周期短（工训提供激光切割），价格低廉，广泛</a:t>
            </a:r>
            <a:r>
              <a:rPr lang="zh-CN" altLang="en-US"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用于研发测试阶段</a:t>
            </a: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a:t>
            </a:r>
          </a:p>
          <a:p>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        一般亚克力实际厚度偏小，且加工孔位误差大致有</a:t>
            </a:r>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+0.1</a:t>
            </a: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左右（激光光束宽度造成），故装配时会有较大间隙。</a:t>
            </a:r>
          </a:p>
          <a:p>
            <a:pPr marL="285750" indent="-285750">
              <a:buFont typeface="Wingdings" panose="05000000000000000000" charset="0"/>
              <a:buChar char="u"/>
            </a:pPr>
            <a:r>
              <a:rPr lang="zh-CN" altLang="en-US"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规格介绍：</a:t>
            </a:r>
          </a:p>
          <a:p>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        同碳板。</a:t>
            </a:r>
            <a:endParaRPr lang="zh-CN" altLang="en-US"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2" name="图片 1"/>
          <p:cNvPicPr>
            <a:picLocks noChangeAspect="1"/>
          </p:cNvPicPr>
          <p:nvPr/>
        </p:nvPicPr>
        <p:blipFill>
          <a:blip r:embed="rId4"/>
          <a:stretch>
            <a:fillRect/>
          </a:stretch>
        </p:blipFill>
        <p:spPr>
          <a:xfrm>
            <a:off x="631825" y="1752600"/>
            <a:ext cx="3810000" cy="2331720"/>
          </a:xfrm>
          <a:prstGeom prst="rect">
            <a:avLst/>
          </a:prstGeom>
        </p:spPr>
      </p:pic>
      <p:sp>
        <p:nvSpPr>
          <p:cNvPr id="4" name="文本框 3"/>
          <p:cNvSpPr txBox="1"/>
          <p:nvPr/>
        </p:nvSpPr>
        <p:spPr>
          <a:xfrm>
            <a:off x="1887220" y="4173220"/>
            <a:ext cx="1097280" cy="368300"/>
          </a:xfrm>
          <a:prstGeom prst="rect">
            <a:avLst/>
          </a:prstGeom>
          <a:noFill/>
        </p:spPr>
        <p:txBody>
          <a:bodyPr wrap="non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亚克力板</a:t>
            </a:r>
          </a:p>
        </p:txBody>
      </p:sp>
      <p:sp>
        <p:nvSpPr>
          <p:cNvPr id="7" name="文本框 6"/>
          <p:cNvSpPr txBox="1"/>
          <p:nvPr/>
        </p:nvSpPr>
        <p:spPr>
          <a:xfrm>
            <a:off x="337820" y="842010"/>
            <a:ext cx="1706880" cy="460375"/>
          </a:xfrm>
          <a:prstGeom prst="rect">
            <a:avLst/>
          </a:prstGeom>
          <a:noFill/>
        </p:spPr>
        <p:txBody>
          <a:bodyPr wrap="none" rtlCol="0" anchor="t">
            <a:spAutoFit/>
          </a:bodyPr>
          <a:lstStyle/>
          <a:p>
            <a:pPr algn="l"/>
            <a:r>
              <a:rPr lang="zh-CN" altLang="en-US" sz="2400" b="1">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亚克力板：</a:t>
            </a: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8"/>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2" name="文本框 51"/>
          <p:cNvSpPr txBox="1"/>
          <p:nvPr/>
        </p:nvSpPr>
        <p:spPr>
          <a:xfrm>
            <a:off x="1130487" y="168190"/>
            <a:ext cx="1341120" cy="55880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sz="3035" b="1" i="0" u="none" strike="noStrike" kern="1200" cap="none" spc="0" normalizeH="0" baseline="0" noProof="0" dirty="0">
                <a:ln>
                  <a:noFill/>
                </a:ln>
                <a:solidFill>
                  <a:srgbClr val="1CADE4"/>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rPr>
              <a:t>机加工</a:t>
            </a: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pic>
        <p:nvPicPr>
          <p:cNvPr id="3" name="图片 2"/>
          <p:cNvPicPr>
            <a:picLocks noChangeAspect="1"/>
          </p:cNvPicPr>
          <p:nvPr/>
        </p:nvPicPr>
        <p:blipFill>
          <a:blip r:embed="rId4"/>
          <a:stretch>
            <a:fillRect/>
          </a:stretch>
        </p:blipFill>
        <p:spPr>
          <a:xfrm>
            <a:off x="908050" y="2000250"/>
            <a:ext cx="3810000" cy="2857500"/>
          </a:xfrm>
          <a:prstGeom prst="rect">
            <a:avLst/>
          </a:prstGeom>
        </p:spPr>
      </p:pic>
      <p:sp>
        <p:nvSpPr>
          <p:cNvPr id="5" name="文本框 4"/>
          <p:cNvSpPr txBox="1"/>
          <p:nvPr/>
        </p:nvSpPr>
        <p:spPr>
          <a:xfrm>
            <a:off x="5471160" y="1167765"/>
            <a:ext cx="5915660" cy="5077460"/>
          </a:xfrm>
          <a:prstGeom prst="rect">
            <a:avLst/>
          </a:prstGeom>
          <a:noFill/>
        </p:spPr>
        <p:txBody>
          <a:bodyPr wrap="square" rtlCol="0">
            <a:spAutoFit/>
          </a:bodyPr>
          <a:lstStyle/>
          <a:p>
            <a:endParaRPr lang="zh-CN" altLang="en-US" b="1"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buFont typeface="Wingdings" panose="05000000000000000000" charset="0"/>
              <a:buChar char="u"/>
            </a:pPr>
            <a:r>
              <a:rPr lang="zh-CN" altLang="en-US"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简介：</a:t>
            </a:r>
          </a:p>
          <a:p>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       机加工件为立体结构设计，比板材设计更为灵活，部分板材设计不方便实现的结构可以考虑设计机加工件。另外机加工件可以设计螺纹孔，可以解决部分螺栓装配困难的问题。</a:t>
            </a:r>
            <a:endParaRPr lang="zh-CN" altLang="en-US"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a:p>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        机加工件常规加工方式主要有线切割，车，铣，打孔等。机加工件设计灵活，</a:t>
            </a:r>
            <a:r>
              <a:rPr lang="zh-CN" altLang="en-US"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设计时需要考虑加工工艺</a:t>
            </a: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，避免出现无法加工的结构。</a:t>
            </a:r>
          </a:p>
          <a:p>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        虽然机加工件成本较高，但使用得当，可以显著简化结构。</a:t>
            </a:r>
            <a:endParaRPr lang="zh-CN" altLang="en-US"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endParaRPr>
          </a:p>
          <a:p>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buFont typeface="Wingdings" panose="05000000000000000000" charset="0"/>
              <a:buChar char="u"/>
            </a:pPr>
            <a:r>
              <a:rPr lang="zh-CN" altLang="en-US"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注意事项：</a:t>
            </a:r>
          </a:p>
          <a:p>
            <a:r>
              <a:rPr lang="zh-CN" altLang="en-US"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、机加工件关键尺寸需要标注误差要求，比如轴与孔配合，孔需要标注正偏差，轴标注负偏差。没有标注偏差要求的尺寸一般默认没有误差要求，加工得到的零件可能会出现无法安装的情况。</a:t>
            </a:r>
          </a:p>
          <a:p>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 </a:t>
            </a:r>
            <a:endParaRPr lang="zh-CN" altLang="en-US"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 name="文本框 3"/>
          <p:cNvSpPr txBox="1"/>
          <p:nvPr/>
        </p:nvSpPr>
        <p:spPr>
          <a:xfrm>
            <a:off x="2150110" y="4966335"/>
            <a:ext cx="1325880" cy="368300"/>
          </a:xfrm>
          <a:prstGeom prst="rect">
            <a:avLst/>
          </a:prstGeom>
          <a:noFill/>
        </p:spPr>
        <p:txBody>
          <a:bodyPr wrap="non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机加工零件</a:t>
            </a:r>
          </a:p>
        </p:txBody>
      </p:sp>
      <p:sp>
        <p:nvSpPr>
          <p:cNvPr id="7" name="文本框 6"/>
          <p:cNvSpPr txBox="1"/>
          <p:nvPr/>
        </p:nvSpPr>
        <p:spPr>
          <a:xfrm>
            <a:off x="337820" y="842010"/>
            <a:ext cx="1706880" cy="460375"/>
          </a:xfrm>
          <a:prstGeom prst="rect">
            <a:avLst/>
          </a:prstGeom>
          <a:noFill/>
        </p:spPr>
        <p:txBody>
          <a:bodyPr wrap="none" rtlCol="0" anchor="t">
            <a:spAutoFit/>
          </a:bodyPr>
          <a:lstStyle/>
          <a:p>
            <a:pPr algn="l"/>
            <a:r>
              <a:rPr lang="zh-CN" altLang="en-US" sz="2400" b="1">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机加工件：</a:t>
            </a: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8"/>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2" name="文本框 51"/>
          <p:cNvSpPr txBox="1"/>
          <p:nvPr/>
        </p:nvSpPr>
        <p:spPr>
          <a:xfrm>
            <a:off x="1130487" y="168190"/>
            <a:ext cx="1341120" cy="55880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sz="3035" b="1" noProof="0" dirty="0">
                <a:ln>
                  <a:noFill/>
                </a:ln>
                <a:solidFill>
                  <a:srgbClr val="1CADE4"/>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rPr>
              <a:t>机加工</a:t>
            </a:r>
            <a:endParaRPr kumimoji="0" lang="en-US" altLang="zh-CN" sz="3035" b="1" i="0" u="none" strike="noStrike" kern="1200" cap="none" spc="0" normalizeH="0" baseline="0" noProof="0" dirty="0">
              <a:ln>
                <a:noFill/>
              </a:ln>
              <a:solidFill>
                <a:prstClr val="white">
                  <a:lumMod val="65000"/>
                  <a:lumOff val="35000"/>
                </a:prstClr>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pic>
        <p:nvPicPr>
          <p:cNvPr id="4" name="图片 3"/>
          <p:cNvPicPr>
            <a:picLocks noChangeAspect="1"/>
          </p:cNvPicPr>
          <p:nvPr/>
        </p:nvPicPr>
        <p:blipFill>
          <a:blip r:embed="rId4"/>
          <a:stretch>
            <a:fillRect/>
          </a:stretch>
        </p:blipFill>
        <p:spPr>
          <a:xfrm>
            <a:off x="839470" y="2546350"/>
            <a:ext cx="3815080" cy="2498090"/>
          </a:xfrm>
          <a:prstGeom prst="rect">
            <a:avLst/>
          </a:prstGeom>
        </p:spPr>
      </p:pic>
      <p:sp>
        <p:nvSpPr>
          <p:cNvPr id="5" name="文本框 4"/>
          <p:cNvSpPr txBox="1"/>
          <p:nvPr/>
        </p:nvSpPr>
        <p:spPr>
          <a:xfrm>
            <a:off x="5387975" y="1798320"/>
            <a:ext cx="5915660" cy="3692525"/>
          </a:xfrm>
          <a:prstGeom prst="rect">
            <a:avLst/>
          </a:prstGeom>
          <a:noFill/>
        </p:spPr>
        <p:txBody>
          <a:bodyPr wrap="square" rtlCol="0">
            <a:spAutoFit/>
          </a:bodyPr>
          <a:lstStyle/>
          <a:p>
            <a:endParaRPr lang="zh-CN" altLang="en-US" b="1"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buFont typeface="Wingdings" panose="05000000000000000000" charset="0"/>
              <a:buChar char="u"/>
            </a:pPr>
            <a:r>
              <a:rPr lang="zh-CN" altLang="en-US"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主要用途：</a:t>
            </a:r>
          </a:p>
          <a:p>
            <a:pPr indent="0">
              <a:buFont typeface="Wingdings" panose="05000000000000000000" charset="0"/>
              <a:buNone/>
            </a:pPr>
            <a:r>
              <a:rPr lang="zh-CN" altLang="en-US"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 </a:t>
            </a:r>
            <a:r>
              <a:rPr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3D打印（3DP）即快速成型技术的一种，又称增材制造 </a:t>
            </a:r>
            <a:r>
              <a:rPr dirty="0" smtClean="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a:t>
            </a:r>
            <a:r>
              <a:rPr dirty="0" err="1">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它是一种以数字模型文件为基础，运用粉末状金属或塑料等可粘合材料，通过逐层打印的方式来构造物体的技术</a:t>
            </a:r>
            <a:r>
              <a:rPr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a:t>
            </a:r>
            <a:endParaRPr lang="zh-CN" altLang="en-US"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endParaRPr>
          </a:p>
          <a:p>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3D</a:t>
            </a: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打印件可以设计</a:t>
            </a:r>
            <a:r>
              <a:rPr lang="zh-CN" altLang="en-US" dirty="0" smtClean="0">
                <a:latin typeface="Times New Roman" panose="02020603050405020304" pitchFamily="18" charset="0"/>
                <a:ea typeface="微软雅黑" panose="020B0503020204020204" pitchFamily="34" charset="-122"/>
                <a:sym typeface="Times New Roman" panose="02020603050405020304" pitchFamily="18" charset="0"/>
              </a:rPr>
              <a:t>任意形状</a:t>
            </a: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dirty="0" smtClean="0">
                <a:latin typeface="Times New Roman" panose="02020603050405020304" pitchFamily="18" charset="0"/>
                <a:ea typeface="微软雅黑" panose="020B0503020204020204" pitchFamily="34" charset="-122"/>
                <a:sym typeface="Times New Roman" panose="02020603050405020304" pitchFamily="18" charset="0"/>
              </a:rPr>
              <a:t>不用</a:t>
            </a: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考虑加工</a:t>
            </a:r>
            <a:r>
              <a:rPr lang="zh-CN" altLang="en-US" dirty="0" smtClean="0">
                <a:latin typeface="Times New Roman" panose="02020603050405020304" pitchFamily="18" charset="0"/>
                <a:ea typeface="微软雅黑" panose="020B0503020204020204" pitchFamily="34" charset="-122"/>
                <a:sym typeface="Times New Roman" panose="02020603050405020304" pitchFamily="18" charset="0"/>
              </a:rPr>
              <a:t>工艺的问题，</a:t>
            </a: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经常作为</a:t>
            </a:r>
            <a:r>
              <a:rPr lang="zh-CN" altLang="en-US"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研发测试用件</a:t>
            </a: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a:t>
            </a:r>
          </a:p>
          <a:p>
            <a:pPr marL="285750" indent="-285750">
              <a:buFont typeface="Wingdings" panose="05000000000000000000" charset="0"/>
              <a:buChar char="u"/>
            </a:pPr>
            <a:r>
              <a:rPr lang="zh-CN" altLang="en-US"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注意事项：</a:t>
            </a:r>
          </a:p>
          <a:p>
            <a:r>
              <a:rPr lang="zh-CN" altLang="en-US"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3D</a:t>
            </a: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打印件</a:t>
            </a:r>
            <a:r>
              <a:rPr lang="zh-CN" altLang="en-US"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强度较低</a:t>
            </a: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，不能作为承力结构。</a:t>
            </a:r>
          </a:p>
          <a:p>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       2</a:t>
            </a: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、表面粗糙度较差，可以用抛光液适当改善。</a:t>
            </a:r>
          </a:p>
          <a:p>
            <a:r>
              <a:rPr lang="en-US" altLang="zh-CN"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       3</a:t>
            </a:r>
            <a:r>
              <a:rPr lang="zh-CN" altLang="en-US"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3D</a:t>
            </a:r>
            <a:r>
              <a:rPr lang="zh-CN" altLang="en-US"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打印件一般</a:t>
            </a:r>
            <a:r>
              <a:rPr lang="zh-CN" altLang="en-US"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尺寸偏大</a:t>
            </a:r>
            <a:r>
              <a:rPr lang="zh-CN" altLang="en-US"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，大约有</a:t>
            </a:r>
            <a:r>
              <a:rPr lang="en-US" altLang="zh-CN"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0.5mm</a:t>
            </a:r>
            <a:r>
              <a:rPr lang="zh-CN" altLang="en-US"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的正偏差，可以在设计是预留尺寸余量。</a:t>
            </a:r>
          </a:p>
        </p:txBody>
      </p:sp>
      <p:sp>
        <p:nvSpPr>
          <p:cNvPr id="2" name="文本框 1"/>
          <p:cNvSpPr txBox="1"/>
          <p:nvPr/>
        </p:nvSpPr>
        <p:spPr>
          <a:xfrm>
            <a:off x="2400935" y="5122545"/>
            <a:ext cx="928459" cy="369332"/>
          </a:xfrm>
          <a:prstGeom prst="rect">
            <a:avLst/>
          </a:prstGeom>
          <a:noFill/>
        </p:spPr>
        <p:txBody>
          <a:bodyPr wrap="none" rtlCol="0">
            <a:spAutoFit/>
          </a:bodyPr>
          <a:lstStyle/>
          <a:p>
            <a:r>
              <a:rPr lang="en-US" altLang="zh-CN">
                <a:latin typeface="Times New Roman" panose="02020603050405020304" pitchFamily="18" charset="0"/>
                <a:ea typeface="微软雅黑" panose="020B0503020204020204" pitchFamily="34" charset="-122"/>
                <a:sym typeface="Times New Roman" panose="02020603050405020304" pitchFamily="18" charset="0"/>
              </a:rPr>
              <a:t>3D</a:t>
            </a:r>
            <a:r>
              <a:rPr lang="zh-CN" altLang="en-US">
                <a:latin typeface="Times New Roman" panose="02020603050405020304" pitchFamily="18" charset="0"/>
                <a:ea typeface="微软雅黑" panose="020B0503020204020204" pitchFamily="34" charset="-122"/>
                <a:sym typeface="Times New Roman" panose="02020603050405020304" pitchFamily="18" charset="0"/>
              </a:rPr>
              <a:t>打印</a:t>
            </a:r>
          </a:p>
        </p:txBody>
      </p:sp>
      <p:sp>
        <p:nvSpPr>
          <p:cNvPr id="7" name="文本框 6"/>
          <p:cNvSpPr txBox="1"/>
          <p:nvPr/>
        </p:nvSpPr>
        <p:spPr>
          <a:xfrm>
            <a:off x="337820" y="842010"/>
            <a:ext cx="1176925" cy="461665"/>
          </a:xfrm>
          <a:prstGeom prst="rect">
            <a:avLst/>
          </a:prstGeom>
          <a:noFill/>
        </p:spPr>
        <p:txBody>
          <a:bodyPr wrap="none" rtlCol="0" anchor="t">
            <a:spAutoFit/>
          </a:bodyPr>
          <a:lstStyle/>
          <a:p>
            <a:pPr algn="l"/>
            <a:r>
              <a:rPr lang="en-US" altLang="zh-CN" sz="2400" b="1">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3D</a:t>
            </a:r>
            <a:r>
              <a:rPr lang="zh-CN" altLang="en-US" sz="2400" b="1">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打印</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sp>
        <p:nvSpPr>
          <p:cNvPr id="6" name="文本框 5"/>
          <p:cNvSpPr txBox="1"/>
          <p:nvPr/>
        </p:nvSpPr>
        <p:spPr>
          <a:xfrm>
            <a:off x="953930" y="181893"/>
            <a:ext cx="1727200" cy="558800"/>
          </a:xfrm>
          <a:prstGeom prst="rect">
            <a:avLst/>
          </a:prstGeom>
          <a:noFill/>
        </p:spPr>
        <p:txBody>
          <a:bodyPr wrap="none" rtlCol="0">
            <a:spAutoFit/>
          </a:bodyPr>
          <a:lstStyle/>
          <a:p>
            <a:pPr marL="0" marR="0" lvl="0" indent="0" algn="ctr" defTabSz="433705" rtl="0" eaLnBrk="1" fontAlgn="auto" latinLnBrk="0" hangingPunct="1">
              <a:lnSpc>
                <a:spcPct val="100000"/>
              </a:lnSpc>
              <a:spcBef>
                <a:spcPts val="0"/>
              </a:spcBef>
              <a:spcAft>
                <a:spcPts val="0"/>
              </a:spcAft>
              <a:buClrTx/>
              <a:buSzTx/>
              <a:buFontTx/>
              <a:buNone/>
              <a:defRPr/>
            </a:pPr>
            <a:r>
              <a:rPr lang="zh-CN" altLang="en-US" sz="3035" b="1"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机械培训</a:t>
            </a:r>
            <a:endParaRPr kumimoji="0" lang="zh-CN" altLang="en-US" sz="3035" b="1" i="0" u="none" strike="noStrike" kern="1200" cap="none" spc="0" normalizeH="0" baseline="0" noProof="0" dirty="0">
              <a:ln>
                <a:noFill/>
              </a:ln>
              <a:solidFill>
                <a:srgbClr val="1CADE4"/>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 name="文本框 1"/>
          <p:cNvSpPr txBox="1"/>
          <p:nvPr/>
        </p:nvSpPr>
        <p:spPr>
          <a:xfrm>
            <a:off x="4307205" y="1689735"/>
            <a:ext cx="2540000" cy="3784600"/>
          </a:xfrm>
          <a:prstGeom prst="rect">
            <a:avLst/>
          </a:prstGeom>
          <a:noFill/>
        </p:spPr>
        <p:txBody>
          <a:bodyPr wrap="square" rtlCol="0" anchor="t">
            <a:spAutoFit/>
          </a:bodyPr>
          <a:lstStyle/>
          <a:p>
            <a:r>
              <a:rPr lang="zh-CN" altLang="en-US"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二、连接件</a:t>
            </a:r>
          </a:p>
          <a:p>
            <a:endParaRPr lang="zh-CN" altLang="en-US"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a:p>
            <a:pPr lvl="1"/>
            <a:r>
              <a:rPr lang="en-US" altLang="zh-CN"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2</a:t>
            </a:r>
            <a:r>
              <a:rPr lang="zh-CN" altLang="en-US"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.1 螺栓螺母</a:t>
            </a:r>
          </a:p>
          <a:p>
            <a:pPr lvl="1"/>
            <a:r>
              <a:rPr lang="en-US" altLang="zh-CN"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2</a:t>
            </a:r>
            <a:r>
              <a:rPr lang="zh-CN" altLang="en-US"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.2 角码</a:t>
            </a:r>
          </a:p>
          <a:p>
            <a:pPr lvl="1"/>
            <a:r>
              <a:rPr lang="en-US" altLang="zh-CN"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2</a:t>
            </a:r>
            <a:r>
              <a:rPr lang="zh-CN" altLang="en-US"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.3 法兰</a:t>
            </a:r>
          </a:p>
          <a:p>
            <a:pPr lvl="1"/>
            <a:r>
              <a:rPr lang="en-US" altLang="zh-CN"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2</a:t>
            </a:r>
            <a:r>
              <a:rPr lang="zh-CN" altLang="en-US"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.4 联轴器</a:t>
            </a:r>
          </a:p>
          <a:p>
            <a:pPr lvl="1"/>
            <a:r>
              <a:rPr lang="en-US" altLang="zh-CN"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2</a:t>
            </a:r>
            <a:r>
              <a:rPr lang="zh-CN" altLang="en-US"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.5 铰链</a:t>
            </a:r>
          </a:p>
          <a:p>
            <a:pPr lvl="1"/>
            <a:r>
              <a:rPr lang="en-US" altLang="zh-CN"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2</a:t>
            </a:r>
            <a:r>
              <a:rPr lang="zh-CN" altLang="en-US"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.6 销连接</a:t>
            </a:r>
          </a:p>
          <a:p>
            <a:pPr lvl="1"/>
            <a:r>
              <a:rPr lang="en-US" altLang="zh-CN"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2.7</a:t>
            </a:r>
            <a:r>
              <a:rPr lang="zh-CN" altLang="en-US"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键连接</a:t>
            </a:r>
          </a:p>
          <a:p>
            <a:pPr lvl="1"/>
            <a:r>
              <a:rPr lang="en-US" altLang="zh-CN"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2.7 </a:t>
            </a:r>
            <a:r>
              <a:rPr lang="zh-CN" altLang="en-US"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铆接</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sp>
        <p:nvSpPr>
          <p:cNvPr id="6" name="文本框 5"/>
          <p:cNvSpPr txBox="1"/>
          <p:nvPr/>
        </p:nvSpPr>
        <p:spPr>
          <a:xfrm>
            <a:off x="953930" y="181893"/>
            <a:ext cx="1727200" cy="558800"/>
          </a:xfrm>
          <a:prstGeom prst="rect">
            <a:avLst/>
          </a:prstGeom>
          <a:noFill/>
        </p:spPr>
        <p:txBody>
          <a:bodyPr wrap="none" rtlCol="0">
            <a:spAutoFit/>
          </a:bodyPr>
          <a:lstStyle/>
          <a:p>
            <a:pPr marL="0" marR="0" lvl="0" indent="0" algn="ctr" defTabSz="433705" rtl="0" eaLnBrk="1" fontAlgn="auto" latinLnBrk="0" hangingPunct="1">
              <a:lnSpc>
                <a:spcPct val="100000"/>
              </a:lnSpc>
              <a:spcBef>
                <a:spcPts val="0"/>
              </a:spcBef>
              <a:spcAft>
                <a:spcPts val="0"/>
              </a:spcAft>
              <a:buClrTx/>
              <a:buSzTx/>
              <a:buFontTx/>
              <a:buNone/>
              <a:defRPr/>
            </a:pPr>
            <a:r>
              <a:rPr lang="zh-CN" altLang="en-US" sz="3035" b="1"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机械培训</a:t>
            </a:r>
            <a:endParaRPr kumimoji="0" lang="zh-CN" altLang="en-US" sz="3035" b="1" i="0" u="none" strike="noStrike" kern="1200" cap="none" spc="0" normalizeH="0" baseline="0" noProof="0" dirty="0">
              <a:ln>
                <a:noFill/>
              </a:ln>
              <a:solidFill>
                <a:srgbClr val="1CADE4"/>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 name="文本框 1"/>
          <p:cNvSpPr txBox="1"/>
          <p:nvPr/>
        </p:nvSpPr>
        <p:spPr>
          <a:xfrm>
            <a:off x="337820" y="878205"/>
            <a:ext cx="8038465" cy="4061460"/>
          </a:xfrm>
          <a:prstGeom prst="rect">
            <a:avLst/>
          </a:prstGeom>
          <a:noFill/>
        </p:spPr>
        <p:txBody>
          <a:bodyPr wrap="square" rtlCol="0">
            <a:spAutoFit/>
          </a:bodyPr>
          <a:lstStyle/>
          <a:p>
            <a:pPr algn="l"/>
            <a:r>
              <a:rPr lang="en-US" altLang="zh-CN"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2.1</a:t>
            </a:r>
            <a:r>
              <a:rPr lang="zh-CN" altLang="en-US"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、螺栓螺母：</a:t>
            </a:r>
          </a:p>
          <a:p>
            <a:pPr algn="l"/>
            <a:endParaRPr lang="zh-CN" altLang="en-US"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lgn="l">
              <a:buFont typeface="Wingdings" panose="05000000000000000000" charset="0"/>
              <a:buChar char="u"/>
            </a:pPr>
            <a:r>
              <a:rPr lang="zh-CN" altLang="en-US"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简介</a:t>
            </a:r>
            <a:r>
              <a:rPr lang="en-US" altLang="zh-CN"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a:t>
            </a:r>
          </a:p>
          <a:p>
            <a:pPr lvl="1" algn="l"/>
            <a:r>
              <a:rPr lang="en-US" altLang="zh-CN" b="1"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螺栓螺母配合使用，</a:t>
            </a:r>
            <a:r>
              <a:rPr lang="en-US" altLang="zh-CN" dirty="0" err="1">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用于</a:t>
            </a:r>
            <a:r>
              <a:rPr lang="en-US" altLang="zh-CN" dirty="0" err="1">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紧固连接两个带有通孔的零件</a:t>
            </a:r>
            <a:r>
              <a:rPr lang="zh-CN" altLang="en-US"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a:t>
            </a:r>
          </a:p>
          <a:p>
            <a:pPr lvl="1" algn="l"/>
            <a:r>
              <a:rPr lang="en-US" altLang="zh-CN"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dirty="0" err="1">
                <a:latin typeface="Times New Roman" panose="02020603050405020304" pitchFamily="18" charset="0"/>
                <a:ea typeface="微软雅黑" panose="020B0503020204020204" pitchFamily="34" charset="-122"/>
                <a:sym typeface="Times New Roman" panose="02020603050405020304" pitchFamily="18" charset="0"/>
              </a:rPr>
              <a:t>螺栓的</a:t>
            </a:r>
            <a:r>
              <a:rPr lang="en-US" altLang="zh-CN" dirty="0" err="1">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型号表示</a:t>
            </a:r>
            <a:r>
              <a:rPr lang="en-US" altLang="zh-CN"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 M-</a:t>
            </a:r>
            <a:r>
              <a:rPr lang="en-US" altLang="zh-CN" dirty="0" err="1">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圆径</a:t>
            </a:r>
            <a:r>
              <a:rPr lang="en-US" altLang="zh-CN"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dirty="0" err="1">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长度（CM</a:t>
            </a:r>
            <a:r>
              <a:rPr lang="en-US" altLang="zh-CN"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，即 </a:t>
            </a:r>
            <a:r>
              <a:rPr lang="en-US" altLang="zh-CN" dirty="0" err="1">
                <a:latin typeface="Times New Roman" panose="02020603050405020304" pitchFamily="18" charset="0"/>
                <a:ea typeface="微软雅黑" panose="020B0503020204020204" pitchFamily="34" charset="-122"/>
                <a:sym typeface="Times New Roman" panose="02020603050405020304" pitchFamily="18" charset="0"/>
              </a:rPr>
              <a:t>M－数字号。M</a:t>
            </a:r>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dirty="0" err="1">
                <a:latin typeface="Times New Roman" panose="02020603050405020304" pitchFamily="18" charset="0"/>
                <a:ea typeface="微软雅黑" panose="020B0503020204020204" pitchFamily="34" charset="-122"/>
                <a:sym typeface="Times New Roman" panose="02020603050405020304" pitchFamily="18" charset="0"/>
              </a:rPr>
              <a:t>代表米制螺纹，比如</a:t>
            </a:r>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 M8*1.25*50 </a:t>
            </a:r>
            <a:r>
              <a:rPr lang="en-US" altLang="zh-CN" dirty="0" err="1">
                <a:latin typeface="Times New Roman" panose="02020603050405020304" pitchFamily="18" charset="0"/>
                <a:ea typeface="微软雅黑" panose="020B0503020204020204" pitchFamily="34" charset="-122"/>
                <a:sym typeface="Times New Roman" panose="02020603050405020304" pitchFamily="18" charset="0"/>
              </a:rPr>
              <a:t>意思是公称直径为</a:t>
            </a:r>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 8mm </a:t>
            </a:r>
            <a:r>
              <a:rPr lang="en-US" altLang="zh-CN" dirty="0" err="1">
                <a:latin typeface="Times New Roman" panose="02020603050405020304" pitchFamily="18" charset="0"/>
                <a:ea typeface="微软雅黑" panose="020B0503020204020204" pitchFamily="34" charset="-122"/>
                <a:sym typeface="Times New Roman" panose="02020603050405020304" pitchFamily="18" charset="0"/>
              </a:rPr>
              <a:t>螺距为</a:t>
            </a:r>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 1.25 </a:t>
            </a:r>
            <a:r>
              <a:rPr lang="en-US" altLang="zh-CN" dirty="0" err="1">
                <a:latin typeface="Times New Roman" panose="02020603050405020304" pitchFamily="18" charset="0"/>
                <a:ea typeface="微软雅黑" panose="020B0503020204020204" pitchFamily="34" charset="-122"/>
                <a:sym typeface="Times New Roman" panose="02020603050405020304" pitchFamily="18" charset="0"/>
              </a:rPr>
              <a:t>螺杆长度为</a:t>
            </a:r>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 50mm，L </a:t>
            </a:r>
            <a:r>
              <a:rPr lang="en-US" altLang="zh-CN" dirty="0" err="1">
                <a:latin typeface="Times New Roman" panose="02020603050405020304" pitchFamily="18" charset="0"/>
                <a:ea typeface="微软雅黑" panose="020B0503020204020204" pitchFamily="34" charset="-122"/>
                <a:sym typeface="Times New Roman" panose="02020603050405020304" pitchFamily="18" charset="0"/>
              </a:rPr>
              <a:t>表示螺栓的长度，D</a:t>
            </a:r>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dirty="0" err="1">
                <a:latin typeface="Times New Roman" panose="02020603050405020304" pitchFamily="18" charset="0"/>
                <a:ea typeface="微软雅黑" panose="020B0503020204020204" pitchFamily="34" charset="-122"/>
                <a:sym typeface="Times New Roman" panose="02020603050405020304" pitchFamily="18" charset="0"/>
              </a:rPr>
              <a:t>表示公称直径</a:t>
            </a:r>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a:t>
            </a:r>
          </a:p>
          <a:p>
            <a:pPr lvl="1" algn="l"/>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        螺栓性能等级分3.6、4.6、4.8、5.6、6.8、8.8、9.8、10.9、12.9等10余个等级</a:t>
            </a: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，强度等级所谓8.8级和10.9级是指螺栓的抗剪切应力等级为8.8GPa和10.9GPa。</a:t>
            </a:r>
            <a:endParaRPr lang="en-US" altLang="zh-CN" dirty="0">
              <a:latin typeface="Times New Roman" panose="02020603050405020304" pitchFamily="18" charset="0"/>
              <a:ea typeface="微软雅黑" panose="020B0503020204020204" pitchFamily="34" charset="-122"/>
              <a:sym typeface="Times New Roman" panose="02020603050405020304" pitchFamily="18" charset="0"/>
            </a:endParaRPr>
          </a:p>
          <a:p>
            <a:pPr lvl="1" algn="l"/>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dirty="0" err="1">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队内</a:t>
            </a:r>
            <a:r>
              <a:rPr lang="zh-CN" altLang="en-US"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一般情况</a:t>
            </a:r>
            <a:r>
              <a:rPr lang="en-US" altLang="zh-CN" dirty="0" err="1">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选用圆柱头内六角螺钉</a:t>
            </a:r>
            <a:r>
              <a:rPr lang="en-US" altLang="zh-CN"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型号主要以</a:t>
            </a:r>
            <a:r>
              <a:rPr lang="en-US" altLang="zh-CN"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M3</a:t>
            </a:r>
            <a:r>
              <a:rPr lang="zh-CN" altLang="en-US"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M4</a:t>
            </a:r>
            <a:r>
              <a:rPr lang="zh-CN" altLang="en-US"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为主。</a:t>
            </a:r>
            <a:r>
              <a:rPr lang="en-US" altLang="zh-CN" dirty="0" err="1">
                <a:latin typeface="Times New Roman" panose="02020603050405020304" pitchFamily="18" charset="0"/>
                <a:ea typeface="微软雅黑" panose="020B0503020204020204" pitchFamily="34" charset="-122"/>
                <a:sym typeface="Times New Roman" panose="02020603050405020304" pitchFamily="18" charset="0"/>
              </a:rPr>
              <a:t>搭配内六角扳手方便拆卸</a:t>
            </a:r>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螺母</a:t>
            </a:r>
            <a:r>
              <a:rPr lang="en-US" altLang="zh-CN" dirty="0" err="1">
                <a:latin typeface="Times New Roman" panose="02020603050405020304" pitchFamily="18" charset="0"/>
                <a:ea typeface="微软雅黑" panose="020B0503020204020204" pitchFamily="34" charset="-122"/>
                <a:sym typeface="Times New Roman" panose="02020603050405020304" pitchFamily="18" charset="0"/>
              </a:rPr>
              <a:t>一般选用防松螺母</a:t>
            </a: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a:t>
            </a:r>
          </a:p>
          <a:p>
            <a:pPr lvl="1" algn="l"/>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        </a:t>
            </a:r>
          </a:p>
          <a:p>
            <a:pPr lvl="1" algn="l">
              <a:buClrTx/>
              <a:buSzTx/>
              <a:buFontTx/>
            </a:pP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8" name="组合 7"/>
          <p:cNvGrpSpPr/>
          <p:nvPr/>
        </p:nvGrpSpPr>
        <p:grpSpPr>
          <a:xfrm>
            <a:off x="9197975" y="1113155"/>
            <a:ext cx="2467610" cy="2393315"/>
            <a:chOff x="8115" y="6598"/>
            <a:chExt cx="3886" cy="3769"/>
          </a:xfrm>
        </p:grpSpPr>
        <p:pic>
          <p:nvPicPr>
            <p:cNvPr id="4" name="图片 3"/>
            <p:cNvPicPr>
              <a:picLocks noChangeAspect="1"/>
            </p:cNvPicPr>
            <p:nvPr/>
          </p:nvPicPr>
          <p:blipFill>
            <a:blip r:embed="rId4"/>
            <a:srcRect t="-1359" r="53528"/>
            <a:stretch>
              <a:fillRect/>
            </a:stretch>
          </p:blipFill>
          <p:spPr>
            <a:xfrm>
              <a:off x="8115" y="6598"/>
              <a:ext cx="3886" cy="2983"/>
            </a:xfrm>
            <a:prstGeom prst="rect">
              <a:avLst/>
            </a:prstGeom>
          </p:spPr>
        </p:pic>
        <p:sp>
          <p:nvSpPr>
            <p:cNvPr id="3" name="文本框 2"/>
            <p:cNvSpPr txBox="1"/>
            <p:nvPr/>
          </p:nvSpPr>
          <p:spPr>
            <a:xfrm>
              <a:off x="8588" y="9787"/>
              <a:ext cx="2931" cy="580"/>
            </a:xfrm>
            <a:prstGeom prst="rect">
              <a:avLst/>
            </a:prstGeom>
            <a:noFill/>
          </p:spPr>
          <p:txBody>
            <a:bodyPr wrap="squar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柱头</a:t>
              </a:r>
              <a:r>
                <a:rPr lang="en-US" altLang="zh-CN">
                  <a:latin typeface="Times New Roman" panose="02020603050405020304" pitchFamily="18" charset="0"/>
                  <a:ea typeface="微软雅黑" panose="020B0503020204020204" pitchFamily="34" charset="-122"/>
                  <a:sym typeface="Times New Roman" panose="02020603050405020304" pitchFamily="18" charset="0"/>
                </a:rPr>
                <a:t>内六角螺钉</a:t>
              </a:r>
            </a:p>
          </p:txBody>
        </p:sp>
      </p:grpSp>
      <p:sp>
        <p:nvSpPr>
          <p:cNvPr id="5" name="文本框 4"/>
          <p:cNvSpPr txBox="1"/>
          <p:nvPr/>
        </p:nvSpPr>
        <p:spPr>
          <a:xfrm>
            <a:off x="9959975" y="5664835"/>
            <a:ext cx="1235075" cy="368300"/>
          </a:xfrm>
          <a:prstGeom prst="rect">
            <a:avLst/>
          </a:prstGeom>
          <a:noFill/>
        </p:spPr>
        <p:txBody>
          <a:bodyPr wrap="square" rtlCol="0">
            <a:spAutoFit/>
          </a:bodyPr>
          <a:lstStyle/>
          <a:p>
            <a:r>
              <a:rPr lang="en-US" altLang="zh-CN">
                <a:latin typeface="Times New Roman" panose="02020603050405020304" pitchFamily="18" charset="0"/>
                <a:ea typeface="微软雅黑" panose="020B0503020204020204" pitchFamily="34" charset="-122"/>
                <a:sym typeface="Times New Roman" panose="02020603050405020304" pitchFamily="18" charset="0"/>
              </a:rPr>
              <a:t>防松螺母</a:t>
            </a:r>
          </a:p>
        </p:txBody>
      </p:sp>
      <p:pic>
        <p:nvPicPr>
          <p:cNvPr id="9" name="图片 8"/>
          <p:cNvPicPr>
            <a:picLocks noChangeAspect="1"/>
          </p:cNvPicPr>
          <p:nvPr/>
        </p:nvPicPr>
        <p:blipFill>
          <a:blip r:embed="rId5"/>
          <a:srcRect r="55553"/>
          <a:stretch>
            <a:fillRect/>
          </a:stretch>
        </p:blipFill>
        <p:spPr>
          <a:xfrm>
            <a:off x="9197975" y="3815080"/>
            <a:ext cx="2562225" cy="15938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sp>
        <p:nvSpPr>
          <p:cNvPr id="6" name="文本框 5"/>
          <p:cNvSpPr txBox="1"/>
          <p:nvPr/>
        </p:nvSpPr>
        <p:spPr>
          <a:xfrm>
            <a:off x="953930" y="181893"/>
            <a:ext cx="1727200" cy="558800"/>
          </a:xfrm>
          <a:prstGeom prst="rect">
            <a:avLst/>
          </a:prstGeom>
          <a:noFill/>
        </p:spPr>
        <p:txBody>
          <a:bodyPr wrap="none" rtlCol="0">
            <a:spAutoFit/>
          </a:bodyPr>
          <a:lstStyle/>
          <a:p>
            <a:pPr marL="0" marR="0" lvl="0" indent="0" algn="ctr" defTabSz="433705" rtl="0" eaLnBrk="1" fontAlgn="auto" latinLnBrk="0" hangingPunct="1">
              <a:lnSpc>
                <a:spcPct val="100000"/>
              </a:lnSpc>
              <a:spcBef>
                <a:spcPts val="0"/>
              </a:spcBef>
              <a:spcAft>
                <a:spcPts val="0"/>
              </a:spcAft>
              <a:buClrTx/>
              <a:buSzTx/>
              <a:buFontTx/>
              <a:buNone/>
              <a:defRPr/>
            </a:pPr>
            <a:r>
              <a:rPr lang="zh-CN" altLang="en-US" sz="3035" b="1"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机械培训</a:t>
            </a:r>
            <a:endParaRPr kumimoji="0" lang="zh-CN" altLang="en-US" sz="3035" b="1" i="0" u="none" strike="noStrike" kern="1200" cap="none" spc="0" normalizeH="0" baseline="0" noProof="0" dirty="0">
              <a:ln>
                <a:noFill/>
              </a:ln>
              <a:solidFill>
                <a:srgbClr val="1CADE4"/>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 name="文本框 1"/>
          <p:cNvSpPr txBox="1"/>
          <p:nvPr/>
        </p:nvSpPr>
        <p:spPr>
          <a:xfrm>
            <a:off x="337820" y="1009015"/>
            <a:ext cx="8038465" cy="2953385"/>
          </a:xfrm>
          <a:prstGeom prst="rect">
            <a:avLst/>
          </a:prstGeom>
          <a:noFill/>
        </p:spPr>
        <p:txBody>
          <a:bodyPr wrap="square" rtlCol="0">
            <a:spAutoFit/>
          </a:bodyPr>
          <a:lstStyle/>
          <a:p>
            <a:pPr algn="l"/>
            <a:r>
              <a:rPr lang="en-US" altLang="zh-CN"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2.1</a:t>
            </a:r>
            <a:r>
              <a:rPr lang="zh-CN" altLang="en-US"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、螺栓螺母：</a:t>
            </a:r>
          </a:p>
          <a:p>
            <a:pPr algn="l"/>
            <a:endParaRPr lang="zh-CN" altLang="en-US"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lgn="l">
              <a:buFont typeface="Wingdings" panose="05000000000000000000" charset="0"/>
              <a:buChar char="u"/>
            </a:pPr>
            <a:r>
              <a:rPr lang="zh-CN" altLang="en-US"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注意事项：</a:t>
            </a:r>
            <a:endParaRPr lang="en-US" altLang="zh-CN"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a:p>
            <a:pPr lvl="1" algn="l"/>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         1</a:t>
            </a: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、螺栓干涉，包括螺栓头，螺母干涉；装配干涉（没有给工具预留空间）；</a:t>
            </a:r>
            <a:r>
              <a:rPr lang="zh-CN" altLang="en-US"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螺栓头干涉问题</a:t>
            </a: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是设计过程中十分容易忽略的问题，最好在图上安装螺栓，避免干涉问题。</a:t>
            </a:r>
          </a:p>
          <a:p>
            <a:pPr lvl="1" algn="l"/>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	2</a:t>
            </a: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螺栓安装时注意合适的拧紧力矩</a:t>
            </a: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，拧紧力矩不足会导致连接产生间隙，拧紧力矩过大则会导致滑丝或者破坏零件。</a:t>
            </a:r>
          </a:p>
          <a:p>
            <a:pPr lvl="1" algn="l"/>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	3</a:t>
            </a: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、必须要考虑</a:t>
            </a:r>
            <a:r>
              <a:rPr lang="zh-CN" altLang="en-US"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防松问题</a:t>
            </a: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，包括（不限于）防松螺母，螺丝胶等方式。</a:t>
            </a:r>
            <a:endParaRPr lang="en-US" altLang="zh-CN" dirty="0">
              <a:latin typeface="Times New Roman" panose="02020603050405020304" pitchFamily="18" charset="0"/>
              <a:ea typeface="微软雅黑" panose="020B0503020204020204" pitchFamily="34" charset="-122"/>
              <a:sym typeface="Times New Roman" panose="02020603050405020304" pitchFamily="18" charset="0"/>
            </a:endParaRPr>
          </a:p>
          <a:p>
            <a:pPr lvl="1" algn="l">
              <a:buClrTx/>
              <a:buSzTx/>
              <a:buFontTx/>
            </a:pP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8" name="组合 7"/>
          <p:cNvGrpSpPr/>
          <p:nvPr/>
        </p:nvGrpSpPr>
        <p:grpSpPr>
          <a:xfrm>
            <a:off x="9197975" y="1113155"/>
            <a:ext cx="2467610" cy="2393315"/>
            <a:chOff x="8115" y="6598"/>
            <a:chExt cx="3886" cy="3769"/>
          </a:xfrm>
        </p:grpSpPr>
        <p:pic>
          <p:nvPicPr>
            <p:cNvPr id="4" name="图片 3"/>
            <p:cNvPicPr>
              <a:picLocks noChangeAspect="1"/>
            </p:cNvPicPr>
            <p:nvPr/>
          </p:nvPicPr>
          <p:blipFill>
            <a:blip r:embed="rId4"/>
            <a:srcRect t="-1359" r="53528"/>
            <a:stretch>
              <a:fillRect/>
            </a:stretch>
          </p:blipFill>
          <p:spPr>
            <a:xfrm>
              <a:off x="8115" y="6598"/>
              <a:ext cx="3886" cy="2983"/>
            </a:xfrm>
            <a:prstGeom prst="rect">
              <a:avLst/>
            </a:prstGeom>
          </p:spPr>
        </p:pic>
        <p:sp>
          <p:nvSpPr>
            <p:cNvPr id="3" name="文本框 2"/>
            <p:cNvSpPr txBox="1"/>
            <p:nvPr/>
          </p:nvSpPr>
          <p:spPr>
            <a:xfrm>
              <a:off x="8588" y="9787"/>
              <a:ext cx="2931" cy="580"/>
            </a:xfrm>
            <a:prstGeom prst="rect">
              <a:avLst/>
            </a:prstGeom>
            <a:noFill/>
          </p:spPr>
          <p:txBody>
            <a:bodyPr wrap="squar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柱头</a:t>
              </a:r>
              <a:r>
                <a:rPr lang="en-US" altLang="zh-CN">
                  <a:latin typeface="Times New Roman" panose="02020603050405020304" pitchFamily="18" charset="0"/>
                  <a:ea typeface="微软雅黑" panose="020B0503020204020204" pitchFamily="34" charset="-122"/>
                  <a:sym typeface="Times New Roman" panose="02020603050405020304" pitchFamily="18" charset="0"/>
                </a:rPr>
                <a:t>内六角螺钉</a:t>
              </a:r>
            </a:p>
          </p:txBody>
        </p:sp>
      </p:grpSp>
      <p:sp>
        <p:nvSpPr>
          <p:cNvPr id="5" name="文本框 4"/>
          <p:cNvSpPr txBox="1"/>
          <p:nvPr/>
        </p:nvSpPr>
        <p:spPr>
          <a:xfrm>
            <a:off x="9959975" y="5664835"/>
            <a:ext cx="1235075" cy="368300"/>
          </a:xfrm>
          <a:prstGeom prst="rect">
            <a:avLst/>
          </a:prstGeom>
          <a:noFill/>
        </p:spPr>
        <p:txBody>
          <a:bodyPr wrap="square" rtlCol="0">
            <a:spAutoFit/>
          </a:bodyPr>
          <a:lstStyle/>
          <a:p>
            <a:r>
              <a:rPr lang="en-US" altLang="zh-CN">
                <a:latin typeface="Times New Roman" panose="02020603050405020304" pitchFamily="18" charset="0"/>
                <a:ea typeface="微软雅黑" panose="020B0503020204020204" pitchFamily="34" charset="-122"/>
                <a:sym typeface="Times New Roman" panose="02020603050405020304" pitchFamily="18" charset="0"/>
              </a:rPr>
              <a:t>防松螺母</a:t>
            </a:r>
          </a:p>
        </p:txBody>
      </p:sp>
      <p:pic>
        <p:nvPicPr>
          <p:cNvPr id="9" name="图片 8"/>
          <p:cNvPicPr>
            <a:picLocks noChangeAspect="1"/>
          </p:cNvPicPr>
          <p:nvPr/>
        </p:nvPicPr>
        <p:blipFill>
          <a:blip r:embed="rId5"/>
          <a:srcRect r="55553"/>
          <a:stretch>
            <a:fillRect/>
          </a:stretch>
        </p:blipFill>
        <p:spPr>
          <a:xfrm>
            <a:off x="9197975" y="3815080"/>
            <a:ext cx="2562225" cy="15938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sp>
        <p:nvSpPr>
          <p:cNvPr id="6" name="文本框 5"/>
          <p:cNvSpPr txBox="1"/>
          <p:nvPr/>
        </p:nvSpPr>
        <p:spPr>
          <a:xfrm>
            <a:off x="953930" y="181893"/>
            <a:ext cx="1727200" cy="558800"/>
          </a:xfrm>
          <a:prstGeom prst="rect">
            <a:avLst/>
          </a:prstGeom>
          <a:noFill/>
        </p:spPr>
        <p:txBody>
          <a:bodyPr wrap="none" rtlCol="0">
            <a:spAutoFit/>
          </a:bodyPr>
          <a:lstStyle/>
          <a:p>
            <a:pPr marL="0" marR="0" lvl="0" indent="0" algn="ctr" defTabSz="433705" rtl="0" eaLnBrk="1" fontAlgn="auto" latinLnBrk="0" hangingPunct="1">
              <a:lnSpc>
                <a:spcPct val="100000"/>
              </a:lnSpc>
              <a:spcBef>
                <a:spcPts val="0"/>
              </a:spcBef>
              <a:spcAft>
                <a:spcPts val="0"/>
              </a:spcAft>
              <a:buClrTx/>
              <a:buSzTx/>
              <a:buFontTx/>
              <a:buNone/>
              <a:defRPr/>
            </a:pPr>
            <a:r>
              <a:rPr lang="zh-CN" altLang="en-US" sz="3035" b="1"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机械培训</a:t>
            </a:r>
            <a:endParaRPr kumimoji="0" lang="zh-CN" altLang="en-US" sz="3035" b="1" i="0" u="none" strike="noStrike" kern="1200" cap="none" spc="0" normalizeH="0" baseline="0" noProof="0" dirty="0">
              <a:ln>
                <a:noFill/>
              </a:ln>
              <a:solidFill>
                <a:srgbClr val="1CADE4"/>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 name="文本框 1"/>
          <p:cNvSpPr txBox="1"/>
          <p:nvPr/>
        </p:nvSpPr>
        <p:spPr>
          <a:xfrm>
            <a:off x="337820" y="844550"/>
            <a:ext cx="6071235" cy="5169535"/>
          </a:xfrm>
          <a:prstGeom prst="rect">
            <a:avLst/>
          </a:prstGeom>
          <a:noFill/>
        </p:spPr>
        <p:txBody>
          <a:bodyPr wrap="square" rtlCol="0">
            <a:spAutoFit/>
          </a:bodyPr>
          <a:lstStyle/>
          <a:p>
            <a:pPr algn="l"/>
            <a:r>
              <a:rPr lang="en-US" altLang="zh-CN"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2.1</a:t>
            </a:r>
            <a:r>
              <a:rPr lang="zh-CN" altLang="en-US"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、螺栓螺母：</a:t>
            </a:r>
          </a:p>
          <a:p>
            <a:pPr algn="l"/>
            <a:r>
              <a:rPr lang="zh-CN" altLang="en-US" b="1"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   </a:t>
            </a:r>
          </a:p>
          <a:p>
            <a:pPr lvl="1" algn="l"/>
            <a:r>
              <a:rPr lang="en-US" altLang="zh-CN" b="1"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b="1"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、沉头螺栓：</a:t>
            </a:r>
          </a:p>
          <a:p>
            <a:pPr lvl="1" algn="l"/>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螺栓头可沉入零件内部，一般在</a:t>
            </a:r>
            <a:r>
              <a:rPr lang="zh-CN" altLang="en-US"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螺栓头易发生干涉情况下使用</a:t>
            </a: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a:t>
            </a:r>
          </a:p>
          <a:p>
            <a:pPr lvl="1" algn="l"/>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        使用时需要在零件上加工沉头孔。</a:t>
            </a:r>
          </a:p>
          <a:p>
            <a:pPr lvl="1" algn="l"/>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a:p>
            <a:pPr lvl="1" algn="l"/>
            <a:r>
              <a:rPr lang="en-US" altLang="zh-CN" b="1"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2</a:t>
            </a:r>
            <a:r>
              <a:rPr lang="zh-CN" altLang="en-US" b="1"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、紧定螺栓：</a:t>
            </a:r>
          </a:p>
          <a:p>
            <a:pPr lvl="1" algn="l"/>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dirty="0" err="1">
                <a:latin typeface="Times New Roman" panose="02020603050405020304" pitchFamily="18" charset="0"/>
                <a:ea typeface="微软雅黑" panose="020B0503020204020204" pitchFamily="34" charset="-122"/>
                <a:sym typeface="Times New Roman" panose="02020603050405020304" pitchFamily="18" charset="0"/>
              </a:rPr>
              <a:t>专供固定机件相对位置用的一种螺钉</a:t>
            </a: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，一般用于电机轴与法兰直接的固定。</a:t>
            </a:r>
          </a:p>
          <a:p>
            <a:pPr lvl="1" algn="l"/>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紧定螺栓容易滑丝</a:t>
            </a: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。使用时注意拧紧力矩不宜过大。</a:t>
            </a:r>
            <a:endParaRPr lang="en-US" altLang="zh-CN" dirty="0">
              <a:latin typeface="Times New Roman" panose="02020603050405020304" pitchFamily="18" charset="0"/>
              <a:ea typeface="微软雅黑" panose="020B0503020204020204" pitchFamily="34" charset="-122"/>
              <a:sym typeface="Times New Roman" panose="02020603050405020304" pitchFamily="18" charset="0"/>
            </a:endParaRPr>
          </a:p>
          <a:p>
            <a:pPr lvl="1" algn="l"/>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a:p>
            <a:pPr lvl="1" algn="l"/>
            <a:r>
              <a:rPr lang="en-US" altLang="zh-CN" b="1"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3</a:t>
            </a:r>
            <a:r>
              <a:rPr lang="zh-CN" altLang="en-US" b="1"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、轴肩螺栓：</a:t>
            </a:r>
          </a:p>
          <a:p>
            <a:pPr lvl="1" algn="l"/>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dirty="0" err="1">
                <a:latin typeface="Times New Roman" panose="02020603050405020304" pitchFamily="18" charset="0"/>
                <a:ea typeface="微软雅黑" panose="020B0503020204020204" pitchFamily="34" charset="-122"/>
                <a:sym typeface="Times New Roman" panose="02020603050405020304" pitchFamily="18" charset="0"/>
              </a:rPr>
              <a:t>轴肩螺钉也叫塞打螺丝</a:t>
            </a:r>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dirty="0" err="1">
                <a:latin typeface="Times New Roman" panose="02020603050405020304" pitchFamily="18" charset="0"/>
                <a:ea typeface="微软雅黑" panose="020B0503020204020204" pitchFamily="34" charset="-122"/>
                <a:sym typeface="Times New Roman" panose="02020603050405020304" pitchFamily="18" charset="0"/>
              </a:rPr>
              <a:t>是在螺丝靠近冒头处有一段没有螺纹的柱体,安装后柱体部分可以作为轴或其它功能使用</a:t>
            </a:r>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队内一般</a:t>
            </a:r>
            <a:r>
              <a:rPr lang="zh-CN" altLang="en-US"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配合轴承使用，实现铰链接</a:t>
            </a: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dirty="0">
              <a:latin typeface="Times New Roman" panose="02020603050405020304" pitchFamily="18" charset="0"/>
              <a:ea typeface="微软雅黑" panose="020B0503020204020204" pitchFamily="34" charset="-122"/>
              <a:sym typeface="Times New Roman" panose="02020603050405020304" pitchFamily="18" charset="0"/>
            </a:endParaRPr>
          </a:p>
          <a:p>
            <a:pPr lvl="1" algn="l"/>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3" name="图片 2"/>
          <p:cNvPicPr>
            <a:picLocks noChangeAspect="1"/>
          </p:cNvPicPr>
          <p:nvPr/>
        </p:nvPicPr>
        <p:blipFill>
          <a:blip r:embed="rId4"/>
          <a:stretch>
            <a:fillRect/>
          </a:stretch>
        </p:blipFill>
        <p:spPr>
          <a:xfrm>
            <a:off x="7888605" y="1169035"/>
            <a:ext cx="2024380" cy="1397635"/>
          </a:xfrm>
          <a:prstGeom prst="rect">
            <a:avLst/>
          </a:prstGeom>
        </p:spPr>
      </p:pic>
      <p:pic>
        <p:nvPicPr>
          <p:cNvPr id="4" name="图片 3"/>
          <p:cNvPicPr>
            <a:picLocks noChangeAspect="1"/>
          </p:cNvPicPr>
          <p:nvPr/>
        </p:nvPicPr>
        <p:blipFill>
          <a:blip r:embed="rId5"/>
          <a:stretch>
            <a:fillRect/>
          </a:stretch>
        </p:blipFill>
        <p:spPr>
          <a:xfrm>
            <a:off x="7888605" y="3007360"/>
            <a:ext cx="2038985" cy="1509395"/>
          </a:xfrm>
          <a:prstGeom prst="rect">
            <a:avLst/>
          </a:prstGeom>
        </p:spPr>
      </p:pic>
      <p:pic>
        <p:nvPicPr>
          <p:cNvPr id="5" name="图片 4"/>
          <p:cNvPicPr>
            <a:picLocks noChangeAspect="1"/>
          </p:cNvPicPr>
          <p:nvPr/>
        </p:nvPicPr>
        <p:blipFill>
          <a:blip r:embed="rId6"/>
          <a:stretch>
            <a:fillRect/>
          </a:stretch>
        </p:blipFill>
        <p:spPr>
          <a:xfrm>
            <a:off x="9998075" y="3007360"/>
            <a:ext cx="2044065" cy="1509395"/>
          </a:xfrm>
          <a:prstGeom prst="rect">
            <a:avLst/>
          </a:prstGeom>
        </p:spPr>
      </p:pic>
      <p:pic>
        <p:nvPicPr>
          <p:cNvPr id="7" name="图片 6"/>
          <p:cNvPicPr>
            <a:picLocks noChangeAspect="1"/>
          </p:cNvPicPr>
          <p:nvPr/>
        </p:nvPicPr>
        <p:blipFill>
          <a:blip r:embed="rId7"/>
          <a:srcRect l="34431" t="1389" r="37275" b="42298"/>
          <a:stretch>
            <a:fillRect/>
          </a:stretch>
        </p:blipFill>
        <p:spPr>
          <a:xfrm>
            <a:off x="10174605" y="1169035"/>
            <a:ext cx="1343025" cy="1352550"/>
          </a:xfrm>
          <a:prstGeom prst="rect">
            <a:avLst/>
          </a:prstGeom>
        </p:spPr>
      </p:pic>
      <p:pic>
        <p:nvPicPr>
          <p:cNvPr id="8" name="图片 7"/>
          <p:cNvPicPr>
            <a:picLocks noChangeAspect="1"/>
          </p:cNvPicPr>
          <p:nvPr/>
        </p:nvPicPr>
        <p:blipFill>
          <a:blip r:embed="rId8"/>
          <a:stretch>
            <a:fillRect/>
          </a:stretch>
        </p:blipFill>
        <p:spPr>
          <a:xfrm>
            <a:off x="7901305" y="4953635"/>
            <a:ext cx="2096770" cy="1328420"/>
          </a:xfrm>
          <a:prstGeom prst="rect">
            <a:avLst/>
          </a:prstGeom>
        </p:spPr>
      </p:pic>
      <p:sp>
        <p:nvSpPr>
          <p:cNvPr id="9" name="文本框 8"/>
          <p:cNvSpPr txBox="1"/>
          <p:nvPr/>
        </p:nvSpPr>
        <p:spPr>
          <a:xfrm>
            <a:off x="8416925" y="2639060"/>
            <a:ext cx="1327785" cy="368300"/>
          </a:xfrm>
          <a:prstGeom prst="rect">
            <a:avLst/>
          </a:prstGeom>
          <a:noFill/>
        </p:spPr>
        <p:txBody>
          <a:bodyPr wrap="square" rtlCol="0">
            <a:spAutoFit/>
          </a:bodyPr>
          <a:lstStyle/>
          <a:p>
            <a:r>
              <a:rPr lang="zh-CN" altLang="en-US" b="1">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沉头螺栓</a:t>
            </a:r>
          </a:p>
        </p:txBody>
      </p:sp>
      <p:sp>
        <p:nvSpPr>
          <p:cNvPr id="11" name="文本框 10"/>
          <p:cNvSpPr txBox="1"/>
          <p:nvPr/>
        </p:nvSpPr>
        <p:spPr>
          <a:xfrm>
            <a:off x="8424545" y="4516755"/>
            <a:ext cx="1233170" cy="368300"/>
          </a:xfrm>
          <a:prstGeom prst="rect">
            <a:avLst/>
          </a:prstGeom>
          <a:noFill/>
        </p:spPr>
        <p:txBody>
          <a:bodyPr wrap="square" rtlCol="0">
            <a:spAutoFit/>
          </a:bodyPr>
          <a:lstStyle/>
          <a:p>
            <a:r>
              <a:rPr lang="zh-CN">
                <a:latin typeface="Times New Roman" panose="02020603050405020304" pitchFamily="18" charset="0"/>
                <a:ea typeface="微软雅黑" panose="020B0503020204020204" pitchFamily="34" charset="-122"/>
                <a:sym typeface="Times New Roman" panose="02020603050405020304" pitchFamily="18" charset="0"/>
              </a:rPr>
              <a:t>紧定螺栓</a:t>
            </a:r>
          </a:p>
        </p:txBody>
      </p:sp>
      <p:sp>
        <p:nvSpPr>
          <p:cNvPr id="12" name="文本框 11"/>
          <p:cNvSpPr txBox="1"/>
          <p:nvPr/>
        </p:nvSpPr>
        <p:spPr>
          <a:xfrm>
            <a:off x="8465820" y="6266815"/>
            <a:ext cx="1447800" cy="368300"/>
          </a:xfrm>
          <a:prstGeom prst="rect">
            <a:avLst/>
          </a:prstGeom>
          <a:noFill/>
        </p:spPr>
        <p:txBody>
          <a:bodyPr wrap="squar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轴肩螺栓</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sp>
        <p:nvSpPr>
          <p:cNvPr id="6" name="文本框 5"/>
          <p:cNvSpPr txBox="1"/>
          <p:nvPr/>
        </p:nvSpPr>
        <p:spPr>
          <a:xfrm>
            <a:off x="953930" y="181893"/>
            <a:ext cx="1727200" cy="558800"/>
          </a:xfrm>
          <a:prstGeom prst="rect">
            <a:avLst/>
          </a:prstGeom>
          <a:noFill/>
        </p:spPr>
        <p:txBody>
          <a:bodyPr wrap="none" rtlCol="0">
            <a:spAutoFit/>
          </a:bodyPr>
          <a:lstStyle/>
          <a:p>
            <a:pPr marL="0" marR="0" lvl="0" indent="0" algn="ctr" defTabSz="433705" rtl="0" eaLnBrk="1" fontAlgn="auto" latinLnBrk="0" hangingPunct="1">
              <a:lnSpc>
                <a:spcPct val="100000"/>
              </a:lnSpc>
              <a:spcBef>
                <a:spcPts val="0"/>
              </a:spcBef>
              <a:spcAft>
                <a:spcPts val="0"/>
              </a:spcAft>
              <a:buClrTx/>
              <a:buSzTx/>
              <a:buFontTx/>
              <a:buNone/>
              <a:defRPr/>
            </a:pPr>
            <a:r>
              <a:rPr lang="zh-CN" altLang="en-US" sz="3035" b="1"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机械培训</a:t>
            </a:r>
            <a:endParaRPr kumimoji="0" lang="zh-CN" altLang="en-US" sz="3035" b="1" i="0" u="none" strike="noStrike" kern="1200" cap="none" spc="0" normalizeH="0" baseline="0" noProof="0" dirty="0">
              <a:ln>
                <a:noFill/>
              </a:ln>
              <a:solidFill>
                <a:srgbClr val="1CADE4"/>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 name="文本框 1"/>
          <p:cNvSpPr txBox="1"/>
          <p:nvPr/>
        </p:nvSpPr>
        <p:spPr>
          <a:xfrm>
            <a:off x="4213860" y="1740535"/>
            <a:ext cx="4566285" cy="2707005"/>
          </a:xfrm>
          <a:prstGeom prst="rect">
            <a:avLst/>
          </a:prstGeom>
          <a:noFill/>
        </p:spPr>
        <p:txBody>
          <a:bodyPr wrap="square" rtlCol="0" anchor="t">
            <a:spAutoFit/>
          </a:bodyPr>
          <a:lstStyle/>
          <a:p>
            <a:r>
              <a:rPr lang="zh-CN" altLang="en-US" sz="32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一、材料</a:t>
            </a:r>
          </a:p>
          <a:p>
            <a:endParaRPr lang="zh-CN" altLang="en-US"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a:p>
            <a:pPr marL="800100" lvl="1" indent="-342900">
              <a:buFont typeface="Wingdings" panose="05000000000000000000" charset="0"/>
              <a:buChar char="Ø"/>
            </a:pPr>
            <a:r>
              <a:rPr lang="zh-CN" altLang="en-US"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1.1 管材</a:t>
            </a:r>
          </a:p>
          <a:p>
            <a:pPr lvl="1"/>
            <a:endParaRPr lang="zh-CN" altLang="en-US"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a:p>
            <a:pPr marL="800100" lvl="1" indent="-342900">
              <a:buFont typeface="Wingdings" panose="05000000000000000000" charset="0"/>
              <a:buChar char="Ø"/>
            </a:pPr>
            <a:r>
              <a:rPr lang="zh-CN" altLang="en-US"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1.2 板材</a:t>
            </a:r>
          </a:p>
          <a:p>
            <a:pPr lvl="1"/>
            <a:endParaRPr lang="zh-CN" altLang="en-US"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a:p>
            <a:pPr marL="800100" lvl="1" indent="-342900">
              <a:buFont typeface="Wingdings" panose="05000000000000000000" charset="0"/>
              <a:buChar char="Ø"/>
            </a:pPr>
            <a:r>
              <a:rPr lang="zh-CN" altLang="en-US"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1.3 机加工件</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sp>
        <p:nvSpPr>
          <p:cNvPr id="6" name="文本框 5"/>
          <p:cNvSpPr txBox="1"/>
          <p:nvPr/>
        </p:nvSpPr>
        <p:spPr>
          <a:xfrm>
            <a:off x="953930" y="181893"/>
            <a:ext cx="1727200" cy="558800"/>
          </a:xfrm>
          <a:prstGeom prst="rect">
            <a:avLst/>
          </a:prstGeom>
          <a:noFill/>
        </p:spPr>
        <p:txBody>
          <a:bodyPr wrap="none" rtlCol="0">
            <a:spAutoFit/>
          </a:bodyPr>
          <a:lstStyle/>
          <a:p>
            <a:pPr marL="0" marR="0" lvl="0" indent="0" algn="ctr" defTabSz="433705" rtl="0" eaLnBrk="1" fontAlgn="auto" latinLnBrk="0" hangingPunct="1">
              <a:lnSpc>
                <a:spcPct val="100000"/>
              </a:lnSpc>
              <a:spcBef>
                <a:spcPts val="0"/>
              </a:spcBef>
              <a:spcAft>
                <a:spcPts val="0"/>
              </a:spcAft>
              <a:buClrTx/>
              <a:buSzTx/>
              <a:buFontTx/>
              <a:buNone/>
              <a:defRPr/>
            </a:pPr>
            <a:r>
              <a:rPr lang="zh-CN" altLang="en-US" sz="3035" b="1"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机械培训</a:t>
            </a:r>
            <a:endParaRPr kumimoji="0" lang="zh-CN" altLang="en-US" sz="3035" b="1" i="0" u="none" strike="noStrike" kern="1200" cap="none" spc="0" normalizeH="0" baseline="0" noProof="0" dirty="0">
              <a:ln>
                <a:noFill/>
              </a:ln>
              <a:solidFill>
                <a:srgbClr val="1CADE4"/>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 name="文本框 1"/>
          <p:cNvSpPr txBox="1"/>
          <p:nvPr/>
        </p:nvSpPr>
        <p:spPr>
          <a:xfrm>
            <a:off x="337820" y="1009015"/>
            <a:ext cx="6581775" cy="3507740"/>
          </a:xfrm>
          <a:prstGeom prst="rect">
            <a:avLst/>
          </a:prstGeom>
          <a:noFill/>
        </p:spPr>
        <p:txBody>
          <a:bodyPr wrap="square" rtlCol="0">
            <a:spAutoFit/>
          </a:bodyPr>
          <a:lstStyle/>
          <a:p>
            <a:pPr algn="l"/>
            <a:r>
              <a:rPr lang="en-US" altLang="zh-CN"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2.1</a:t>
            </a:r>
            <a:r>
              <a:rPr lang="zh-CN" altLang="en-US"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、螺栓螺母：</a:t>
            </a:r>
          </a:p>
          <a:p>
            <a:pPr algn="l"/>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a:p>
            <a:pPr lvl="1" algn="l"/>
            <a:r>
              <a:rPr lang="en-US" altLang="zh-CN" b="1"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4</a:t>
            </a:r>
            <a:r>
              <a:rPr lang="zh-CN" altLang="en-US" b="1"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、子母螺栓：</a:t>
            </a:r>
          </a:p>
          <a:p>
            <a:pPr lvl="1" algn="l"/>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dirty="0" err="1">
                <a:latin typeface="Times New Roman" panose="02020603050405020304" pitchFamily="18" charset="0"/>
                <a:ea typeface="微软雅黑" panose="020B0503020204020204" pitchFamily="34" charset="-122"/>
                <a:sym typeface="Times New Roman" panose="02020603050405020304" pitchFamily="18" charset="0"/>
              </a:rPr>
              <a:t>子母螺丝是由子钉和母钉构成的螺丝</a:t>
            </a:r>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可以避免螺母干涉的情况</a:t>
            </a: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dirty="0">
              <a:latin typeface="Times New Roman" panose="02020603050405020304" pitchFamily="18" charset="0"/>
              <a:ea typeface="微软雅黑" panose="020B0503020204020204" pitchFamily="34" charset="-122"/>
              <a:sym typeface="Times New Roman" panose="02020603050405020304" pitchFamily="18" charset="0"/>
            </a:endParaRPr>
          </a:p>
          <a:p>
            <a:pPr lvl="1" algn="l"/>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a:p>
            <a:pPr lvl="1" algn="l"/>
            <a:r>
              <a:rPr lang="en-US" altLang="zh-CN" b="1"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5</a:t>
            </a:r>
            <a:r>
              <a:rPr lang="zh-CN" altLang="en-US" b="1"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、手拧螺栓：</a:t>
            </a:r>
          </a:p>
          <a:p>
            <a:pPr lvl="1" algn="l"/>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可以直接拧紧的螺栓，用于需要经常拆卸的场合。</a:t>
            </a:r>
          </a:p>
          <a:p>
            <a:pPr lvl="1" algn="l"/>
            <a:endParaRPr lang="zh-CN" altLang="en-US"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a:p>
            <a:pPr lvl="1" algn="l"/>
            <a:r>
              <a:rPr lang="en-US" altLang="zh-CN" b="1"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6</a:t>
            </a:r>
            <a:r>
              <a:rPr lang="zh-CN" altLang="en-US" b="1"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、自攻螺钉：</a:t>
            </a:r>
          </a:p>
          <a:p>
            <a:pPr lvl="1" algn="l"/>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自攻螺丝用于非金属或木材，可以</a:t>
            </a:r>
            <a:r>
              <a:rPr lang="zh-CN" altLang="en-US"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不用打底孔和攻牙直接旋进去</a:t>
            </a: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。常用于木工连接，队内场地搭建使用较多。</a:t>
            </a:r>
          </a:p>
        </p:txBody>
      </p:sp>
      <p:pic>
        <p:nvPicPr>
          <p:cNvPr id="3" name="图片 2"/>
          <p:cNvPicPr>
            <a:picLocks noChangeAspect="1"/>
          </p:cNvPicPr>
          <p:nvPr/>
        </p:nvPicPr>
        <p:blipFill>
          <a:blip r:embed="rId4"/>
          <a:stretch>
            <a:fillRect/>
          </a:stretch>
        </p:blipFill>
        <p:spPr>
          <a:xfrm>
            <a:off x="9039860" y="802640"/>
            <a:ext cx="1599565" cy="1599565"/>
          </a:xfrm>
          <a:prstGeom prst="rect">
            <a:avLst/>
          </a:prstGeom>
        </p:spPr>
      </p:pic>
      <p:grpSp>
        <p:nvGrpSpPr>
          <p:cNvPr id="7" name="组合 6"/>
          <p:cNvGrpSpPr/>
          <p:nvPr/>
        </p:nvGrpSpPr>
        <p:grpSpPr>
          <a:xfrm>
            <a:off x="8169275" y="2764155"/>
            <a:ext cx="3233420" cy="1537335"/>
            <a:chOff x="12006" y="4625"/>
            <a:chExt cx="5318" cy="2632"/>
          </a:xfrm>
        </p:grpSpPr>
        <p:pic>
          <p:nvPicPr>
            <p:cNvPr id="4" name="图片 3"/>
            <p:cNvPicPr>
              <a:picLocks noChangeAspect="1"/>
            </p:cNvPicPr>
            <p:nvPr/>
          </p:nvPicPr>
          <p:blipFill>
            <a:blip r:embed="rId5"/>
            <a:srcRect l="18489" t="455"/>
            <a:stretch>
              <a:fillRect/>
            </a:stretch>
          </p:blipFill>
          <p:spPr>
            <a:xfrm>
              <a:off x="12006" y="4625"/>
              <a:ext cx="3399" cy="2623"/>
            </a:xfrm>
            <a:prstGeom prst="rect">
              <a:avLst/>
            </a:prstGeom>
          </p:spPr>
        </p:pic>
        <p:pic>
          <p:nvPicPr>
            <p:cNvPr id="5" name="图片 4"/>
            <p:cNvPicPr>
              <a:picLocks noChangeAspect="1"/>
            </p:cNvPicPr>
            <p:nvPr/>
          </p:nvPicPr>
          <p:blipFill>
            <a:blip r:embed="rId6"/>
            <a:stretch>
              <a:fillRect/>
            </a:stretch>
          </p:blipFill>
          <p:spPr>
            <a:xfrm>
              <a:off x="14692" y="4625"/>
              <a:ext cx="2633" cy="2633"/>
            </a:xfrm>
            <a:prstGeom prst="rect">
              <a:avLst/>
            </a:prstGeom>
          </p:spPr>
        </p:pic>
      </p:grpSp>
      <p:pic>
        <p:nvPicPr>
          <p:cNvPr id="8" name="图片 7"/>
          <p:cNvPicPr>
            <a:picLocks noChangeAspect="1"/>
          </p:cNvPicPr>
          <p:nvPr/>
        </p:nvPicPr>
        <p:blipFill>
          <a:blip r:embed="rId7"/>
          <a:stretch>
            <a:fillRect/>
          </a:stretch>
        </p:blipFill>
        <p:spPr>
          <a:xfrm>
            <a:off x="8997950" y="4646930"/>
            <a:ext cx="1682750" cy="1642745"/>
          </a:xfrm>
          <a:prstGeom prst="rect">
            <a:avLst/>
          </a:prstGeom>
        </p:spPr>
      </p:pic>
      <p:sp>
        <p:nvSpPr>
          <p:cNvPr id="9" name="文本框 8"/>
          <p:cNvSpPr txBox="1"/>
          <p:nvPr/>
        </p:nvSpPr>
        <p:spPr>
          <a:xfrm>
            <a:off x="9356090" y="2395855"/>
            <a:ext cx="1283335" cy="368300"/>
          </a:xfrm>
          <a:prstGeom prst="rect">
            <a:avLst/>
          </a:prstGeom>
          <a:noFill/>
        </p:spPr>
        <p:txBody>
          <a:bodyPr wrap="square" rtlCol="0">
            <a:spAutoFit/>
          </a:bodyPr>
          <a:lstStyle/>
          <a:p>
            <a:r>
              <a:rPr lang="zh-CN" altLang="en-US" b="1">
                <a:latin typeface="Times New Roman" panose="02020603050405020304" pitchFamily="18" charset="0"/>
                <a:ea typeface="微软雅黑" panose="020B0503020204020204" pitchFamily="34" charset="-122"/>
                <a:sym typeface="Times New Roman" panose="02020603050405020304" pitchFamily="18" charset="0"/>
              </a:rPr>
              <a:t>子母螺栓</a:t>
            </a:r>
            <a:endParaRPr lang="en-US" altLang="zh-CN">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文本框 10"/>
          <p:cNvSpPr txBox="1"/>
          <p:nvPr/>
        </p:nvSpPr>
        <p:spPr>
          <a:xfrm>
            <a:off x="9356090" y="4278630"/>
            <a:ext cx="1325245" cy="368300"/>
          </a:xfrm>
          <a:prstGeom prst="rect">
            <a:avLst/>
          </a:prstGeom>
          <a:noFill/>
        </p:spPr>
        <p:txBody>
          <a:bodyPr wrap="square" rtlCol="0">
            <a:spAutoFit/>
          </a:bodyPr>
          <a:lstStyle/>
          <a:p>
            <a:r>
              <a:rPr lang="zh-CN" altLang="en-US" b="1">
                <a:latin typeface="Times New Roman" panose="02020603050405020304" pitchFamily="18" charset="0"/>
                <a:ea typeface="微软雅黑" panose="020B0503020204020204" pitchFamily="34" charset="-122"/>
                <a:sym typeface="Times New Roman" panose="02020603050405020304" pitchFamily="18" charset="0"/>
              </a:rPr>
              <a:t>手拧螺栓</a:t>
            </a:r>
            <a:endParaRPr lang="en-US" altLang="zh-CN">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 name="文本框 11"/>
          <p:cNvSpPr txBox="1"/>
          <p:nvPr/>
        </p:nvSpPr>
        <p:spPr>
          <a:xfrm>
            <a:off x="9435465" y="6266815"/>
            <a:ext cx="1203960" cy="368300"/>
          </a:xfrm>
          <a:prstGeom prst="rect">
            <a:avLst/>
          </a:prstGeom>
          <a:noFill/>
        </p:spPr>
        <p:txBody>
          <a:bodyPr wrap="square" rtlCol="0">
            <a:spAutoFit/>
          </a:bodyPr>
          <a:lstStyle/>
          <a:p>
            <a:r>
              <a:rPr lang="zh-CN" altLang="en-US" b="1">
                <a:latin typeface="Times New Roman" panose="02020603050405020304" pitchFamily="18" charset="0"/>
                <a:ea typeface="微软雅黑" panose="020B0503020204020204" pitchFamily="34" charset="-122"/>
                <a:sym typeface="Times New Roman" panose="02020603050405020304" pitchFamily="18" charset="0"/>
              </a:rPr>
              <a:t>自攻螺钉</a:t>
            </a:r>
            <a:endParaRPr lang="en-US" altLang="zh-CN">
              <a:latin typeface="Times New Roman" panose="02020603050405020304" pitchFamily="18" charset="0"/>
              <a:ea typeface="微软雅黑" panose="020B0503020204020204" pitchFamily="34" charset="-122"/>
              <a:sym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sp>
        <p:nvSpPr>
          <p:cNvPr id="6" name="文本框 5"/>
          <p:cNvSpPr txBox="1"/>
          <p:nvPr/>
        </p:nvSpPr>
        <p:spPr>
          <a:xfrm>
            <a:off x="953930" y="169828"/>
            <a:ext cx="1727200" cy="558800"/>
          </a:xfrm>
          <a:prstGeom prst="rect">
            <a:avLst/>
          </a:prstGeom>
          <a:noFill/>
        </p:spPr>
        <p:txBody>
          <a:bodyPr wrap="none" rtlCol="0">
            <a:spAutoFit/>
          </a:bodyPr>
          <a:lstStyle/>
          <a:p>
            <a:pPr marL="0" marR="0" lvl="0" indent="0" algn="ctr" defTabSz="433705" rtl="0" eaLnBrk="1" fontAlgn="auto" latinLnBrk="0" hangingPunct="1">
              <a:lnSpc>
                <a:spcPct val="100000"/>
              </a:lnSpc>
              <a:spcBef>
                <a:spcPts val="0"/>
              </a:spcBef>
              <a:spcAft>
                <a:spcPts val="0"/>
              </a:spcAft>
              <a:buClrTx/>
              <a:buSzTx/>
              <a:buFontTx/>
              <a:buNone/>
              <a:defRPr/>
            </a:pPr>
            <a:r>
              <a:rPr lang="zh-CN" altLang="en-US" sz="3035" b="1"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机械培训</a:t>
            </a:r>
            <a:endParaRPr kumimoji="0" lang="zh-CN" altLang="en-US" sz="3035" b="1" i="0" u="none" strike="noStrike" kern="1200" cap="none" spc="0" normalizeH="0" baseline="0" noProof="0" dirty="0">
              <a:ln>
                <a:noFill/>
              </a:ln>
              <a:solidFill>
                <a:srgbClr val="1CADE4"/>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 name="文本框 1"/>
          <p:cNvSpPr txBox="1"/>
          <p:nvPr/>
        </p:nvSpPr>
        <p:spPr>
          <a:xfrm>
            <a:off x="337820" y="997585"/>
            <a:ext cx="6617970" cy="2400657"/>
          </a:xfrm>
          <a:prstGeom prst="rect">
            <a:avLst/>
          </a:prstGeom>
          <a:noFill/>
        </p:spPr>
        <p:txBody>
          <a:bodyPr wrap="square" rtlCol="0">
            <a:spAutoFit/>
          </a:bodyPr>
          <a:lstStyle/>
          <a:p>
            <a:pPr algn="l"/>
            <a:r>
              <a:rPr lang="en-US" altLang="zh-CN"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2.2</a:t>
            </a:r>
            <a:r>
              <a:rPr lang="zh-CN" altLang="en-US"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、角码：</a:t>
            </a:r>
          </a:p>
          <a:p>
            <a:pPr algn="l"/>
            <a:endParaRPr lang="zh-CN" altLang="en-US"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lgn="l">
              <a:buFont typeface="Wingdings" panose="05000000000000000000" charset="0"/>
              <a:buChar char="u"/>
            </a:pPr>
            <a:r>
              <a:rPr lang="zh-CN" altLang="en-US"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简介</a:t>
            </a:r>
            <a:r>
              <a:rPr lang="en-US" altLang="zh-CN"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a:t>
            </a:r>
          </a:p>
          <a:p>
            <a:pPr lvl="1" algn="l"/>
            <a:r>
              <a:rPr lang="en-US" altLang="zh-CN" b="1"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角码是连接90度直角相交构件的连接件。常</a:t>
            </a:r>
            <a:r>
              <a:rPr lang="zh-CN" altLang="en-US"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用于两板之间的直角连接。</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a:p>
            <a:pPr lvl="1" algn="l"/>
            <a:r>
              <a:rPr lang="en-US" altLang="zh-CN"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角码种类较多，根据需要选用不同的角码进行连接。队内一般使用直角转接件进行直角连接。另外型材角码用于型材之间的</a:t>
            </a:r>
            <a:r>
              <a:rPr lang="zh-CN" altLang="en-US" dirty="0" smtClean="0">
                <a:latin typeface="Times New Roman" panose="02020603050405020304" pitchFamily="18" charset="0"/>
                <a:ea typeface="微软雅黑" panose="020B0503020204020204" pitchFamily="34" charset="-122"/>
                <a:sym typeface="Times New Roman" panose="02020603050405020304" pitchFamily="18" charset="0"/>
              </a:rPr>
              <a:t>装配</a:t>
            </a:r>
            <a:endParaRPr lang="en-US" altLang="zh-CN"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4" name="图片 3"/>
          <p:cNvPicPr>
            <a:picLocks noChangeAspect="1"/>
          </p:cNvPicPr>
          <p:nvPr/>
        </p:nvPicPr>
        <p:blipFill>
          <a:blip r:embed="rId4"/>
          <a:stretch>
            <a:fillRect/>
          </a:stretch>
        </p:blipFill>
        <p:spPr>
          <a:xfrm>
            <a:off x="10056495" y="1184275"/>
            <a:ext cx="2134235" cy="1469390"/>
          </a:xfrm>
          <a:prstGeom prst="rect">
            <a:avLst/>
          </a:prstGeom>
        </p:spPr>
      </p:pic>
      <p:pic>
        <p:nvPicPr>
          <p:cNvPr id="7" name="图片 6"/>
          <p:cNvPicPr>
            <a:picLocks noChangeAspect="1"/>
          </p:cNvPicPr>
          <p:nvPr/>
        </p:nvPicPr>
        <p:blipFill>
          <a:blip r:embed="rId5"/>
          <a:stretch>
            <a:fillRect/>
          </a:stretch>
        </p:blipFill>
        <p:spPr>
          <a:xfrm>
            <a:off x="10056495" y="3430905"/>
            <a:ext cx="2235200" cy="1489075"/>
          </a:xfrm>
          <a:prstGeom prst="rect">
            <a:avLst/>
          </a:prstGeom>
        </p:spPr>
      </p:pic>
      <p:pic>
        <p:nvPicPr>
          <p:cNvPr id="12" name="图片 11"/>
          <p:cNvPicPr>
            <a:picLocks noChangeAspect="1"/>
          </p:cNvPicPr>
          <p:nvPr/>
        </p:nvPicPr>
        <p:blipFill>
          <a:blip r:embed="rId6"/>
          <a:stretch>
            <a:fillRect/>
          </a:stretch>
        </p:blipFill>
        <p:spPr>
          <a:xfrm>
            <a:off x="8208645" y="1152525"/>
            <a:ext cx="1630680" cy="1501140"/>
          </a:xfrm>
          <a:prstGeom prst="rect">
            <a:avLst/>
          </a:prstGeom>
        </p:spPr>
      </p:pic>
      <p:sp>
        <p:nvSpPr>
          <p:cNvPr id="13" name="文本框 12"/>
          <p:cNvSpPr txBox="1"/>
          <p:nvPr/>
        </p:nvSpPr>
        <p:spPr>
          <a:xfrm>
            <a:off x="8422005" y="2858135"/>
            <a:ext cx="1203960" cy="368300"/>
          </a:xfrm>
          <a:prstGeom prst="rect">
            <a:avLst/>
          </a:prstGeom>
          <a:noFill/>
        </p:spPr>
        <p:txBody>
          <a:bodyPr wrap="square" rtlCol="0">
            <a:spAutoFit/>
          </a:bodyPr>
          <a:lstStyle/>
          <a:p>
            <a:r>
              <a:rPr lang="zh-CN">
                <a:latin typeface="Times New Roman" panose="02020603050405020304" pitchFamily="18" charset="0"/>
                <a:ea typeface="微软雅黑" panose="020B0503020204020204" pitchFamily="34" charset="-122"/>
                <a:sym typeface="Times New Roman" panose="02020603050405020304" pitchFamily="18" charset="0"/>
              </a:rPr>
              <a:t>型材角码</a:t>
            </a:r>
          </a:p>
        </p:txBody>
      </p:sp>
      <p:sp>
        <p:nvSpPr>
          <p:cNvPr id="14" name="文本框 13"/>
          <p:cNvSpPr txBox="1"/>
          <p:nvPr/>
        </p:nvSpPr>
        <p:spPr>
          <a:xfrm>
            <a:off x="10521950" y="2858135"/>
            <a:ext cx="1203960" cy="368300"/>
          </a:xfrm>
          <a:prstGeom prst="rect">
            <a:avLst/>
          </a:prstGeom>
          <a:noFill/>
        </p:spPr>
        <p:txBody>
          <a:bodyPr wrap="square" rtlCol="0">
            <a:spAutoFit/>
          </a:bodyPr>
          <a:lstStyle/>
          <a:p>
            <a:r>
              <a:rPr lang="zh-CN">
                <a:latin typeface="Times New Roman" panose="02020603050405020304" pitchFamily="18" charset="0"/>
                <a:ea typeface="微软雅黑" panose="020B0503020204020204" pitchFamily="34" charset="-122"/>
                <a:sym typeface="Times New Roman" panose="02020603050405020304" pitchFamily="18" charset="0"/>
              </a:rPr>
              <a:t>普通角码</a:t>
            </a:r>
          </a:p>
        </p:txBody>
      </p:sp>
      <p:sp>
        <p:nvSpPr>
          <p:cNvPr id="15" name="文本框 14"/>
          <p:cNvSpPr txBox="1"/>
          <p:nvPr/>
        </p:nvSpPr>
        <p:spPr>
          <a:xfrm>
            <a:off x="8422005" y="5168265"/>
            <a:ext cx="1377950" cy="368300"/>
          </a:xfrm>
          <a:prstGeom prst="rect">
            <a:avLst/>
          </a:prstGeom>
          <a:noFill/>
        </p:spPr>
        <p:txBody>
          <a:bodyPr wrap="square" rtlCol="0">
            <a:spAutoFit/>
          </a:bodyPr>
          <a:lstStyle/>
          <a:p>
            <a:r>
              <a:rPr lang="zh-CN">
                <a:latin typeface="Times New Roman" panose="02020603050405020304" pitchFamily="18" charset="0"/>
                <a:ea typeface="微软雅黑" panose="020B0503020204020204" pitchFamily="34" charset="-122"/>
                <a:sym typeface="Times New Roman" panose="02020603050405020304" pitchFamily="18" charset="0"/>
              </a:rPr>
              <a:t>直角转接件</a:t>
            </a:r>
          </a:p>
        </p:txBody>
      </p:sp>
      <p:pic>
        <p:nvPicPr>
          <p:cNvPr id="17" name="图片 16" descr="图片1"/>
          <p:cNvPicPr>
            <a:picLocks noChangeAspect="1"/>
          </p:cNvPicPr>
          <p:nvPr/>
        </p:nvPicPr>
        <p:blipFill>
          <a:blip r:embed="rId7"/>
          <a:stretch>
            <a:fillRect/>
          </a:stretch>
        </p:blipFill>
        <p:spPr>
          <a:xfrm>
            <a:off x="8208645" y="3430905"/>
            <a:ext cx="1591310" cy="1602740"/>
          </a:xfrm>
          <a:prstGeom prst="rect">
            <a:avLst/>
          </a:prstGeom>
        </p:spPr>
      </p:pic>
      <p:sp>
        <p:nvSpPr>
          <p:cNvPr id="18" name="文本框 17"/>
          <p:cNvSpPr txBox="1"/>
          <p:nvPr/>
        </p:nvSpPr>
        <p:spPr>
          <a:xfrm>
            <a:off x="10572115" y="5168265"/>
            <a:ext cx="1203960" cy="368300"/>
          </a:xfrm>
          <a:prstGeom prst="rect">
            <a:avLst/>
          </a:prstGeom>
          <a:noFill/>
        </p:spPr>
        <p:txBody>
          <a:bodyPr wrap="square" rtlCol="0">
            <a:spAutoFit/>
          </a:bodyPr>
          <a:lstStyle/>
          <a:p>
            <a:r>
              <a:rPr lang="zh-CN">
                <a:latin typeface="Times New Roman" panose="02020603050405020304" pitchFamily="18" charset="0"/>
                <a:ea typeface="微软雅黑" panose="020B0503020204020204" pitchFamily="34" charset="-122"/>
                <a:sym typeface="Times New Roman" panose="02020603050405020304" pitchFamily="18" charset="0"/>
              </a:rPr>
              <a:t>其他角码</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sp>
        <p:nvSpPr>
          <p:cNvPr id="6" name="文本框 5"/>
          <p:cNvSpPr txBox="1"/>
          <p:nvPr/>
        </p:nvSpPr>
        <p:spPr>
          <a:xfrm>
            <a:off x="953930" y="181893"/>
            <a:ext cx="1727200" cy="558800"/>
          </a:xfrm>
          <a:prstGeom prst="rect">
            <a:avLst/>
          </a:prstGeom>
          <a:noFill/>
        </p:spPr>
        <p:txBody>
          <a:bodyPr wrap="none" rtlCol="0">
            <a:spAutoFit/>
          </a:bodyPr>
          <a:lstStyle/>
          <a:p>
            <a:pPr marL="0" marR="0" lvl="0" indent="0" algn="ctr" defTabSz="433705" rtl="0" eaLnBrk="1" fontAlgn="auto" latinLnBrk="0" hangingPunct="1">
              <a:lnSpc>
                <a:spcPct val="100000"/>
              </a:lnSpc>
              <a:spcBef>
                <a:spcPts val="0"/>
              </a:spcBef>
              <a:spcAft>
                <a:spcPts val="0"/>
              </a:spcAft>
              <a:buClrTx/>
              <a:buSzTx/>
              <a:buFontTx/>
              <a:buNone/>
              <a:defRPr/>
            </a:pPr>
            <a:r>
              <a:rPr lang="zh-CN" altLang="en-US" sz="3035" b="1"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机械培训</a:t>
            </a:r>
            <a:endParaRPr kumimoji="0" lang="zh-CN" altLang="en-US" sz="3035" b="1" i="0" u="none" strike="noStrike" kern="1200" cap="none" spc="0" normalizeH="0" baseline="0" noProof="0" dirty="0">
              <a:ln>
                <a:noFill/>
              </a:ln>
              <a:solidFill>
                <a:srgbClr val="1CADE4"/>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 name="文本框 1"/>
          <p:cNvSpPr txBox="1"/>
          <p:nvPr/>
        </p:nvSpPr>
        <p:spPr>
          <a:xfrm>
            <a:off x="337820" y="961390"/>
            <a:ext cx="7171690" cy="2400657"/>
          </a:xfrm>
          <a:prstGeom prst="rect">
            <a:avLst/>
          </a:prstGeom>
          <a:noFill/>
        </p:spPr>
        <p:txBody>
          <a:bodyPr wrap="square" rtlCol="0">
            <a:spAutoFit/>
          </a:bodyPr>
          <a:lstStyle/>
          <a:p>
            <a:pPr algn="l"/>
            <a:r>
              <a:rPr lang="en-US" altLang="zh-CN"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2.3</a:t>
            </a:r>
            <a:r>
              <a:rPr lang="zh-CN" altLang="en-US"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法兰：</a:t>
            </a:r>
          </a:p>
          <a:p>
            <a:pPr lvl="1" algn="l"/>
            <a:r>
              <a:rPr lang="zh-CN" altLang="en-US"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         </a:t>
            </a:r>
          </a:p>
          <a:p>
            <a:pPr marL="742950" lvl="1" indent="-285750" algn="l">
              <a:buFont typeface="Wingdings" panose="05000000000000000000" charset="0"/>
              <a:buChar char="u"/>
            </a:pPr>
            <a:r>
              <a:rPr lang="zh-CN"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简介</a:t>
            </a:r>
            <a:r>
              <a:rPr lang="en-US" altLang="zh-CN"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a:t>
            </a:r>
          </a:p>
          <a:p>
            <a:pPr lvl="1" indent="0" algn="l">
              <a:buFont typeface="Wingdings" panose="05000000000000000000" charset="0"/>
              <a:buNone/>
            </a:pPr>
            <a:r>
              <a:rPr lang="en-US" altLang="zh-CN"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dirty="0" err="1">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法兰是轴与</a:t>
            </a:r>
            <a:r>
              <a:rPr lang="zh-CN" altLang="en-US"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平面或轴与轴</a:t>
            </a:r>
            <a:r>
              <a:rPr lang="en-US" altLang="zh-CN" dirty="0" err="1">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之间相互连接的零件</a:t>
            </a:r>
            <a:r>
              <a:rPr lang="zh-CN" altLang="en-US"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。比如电机轴与轮毂之间的连接。</a:t>
            </a:r>
          </a:p>
          <a:p>
            <a:pPr lvl="1" indent="0" algn="l">
              <a:buFont typeface="Wingdings" panose="05000000000000000000" charset="0"/>
              <a:buNone/>
            </a:pPr>
            <a:r>
              <a:rPr lang="zh-CN" altLang="en-US"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        根据需要选用不同类型的法兰。队内常用</a:t>
            </a:r>
            <a:r>
              <a:rPr lang="en-US" altLang="zh-CN"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3508</a:t>
            </a:r>
            <a:r>
              <a:rPr lang="zh-CN" altLang="en-US"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电机法兰用于电机轴与麦轮之间的连接</a:t>
            </a:r>
            <a:r>
              <a:rPr lang="zh-CN" altLang="en-US" dirty="0" smtClean="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a:p>
            <a:pPr lvl="1" algn="l"/>
            <a:endParaRPr lang="en-US" altLang="zh-CN" b="1"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3" name="图片 2"/>
          <p:cNvPicPr>
            <a:picLocks noChangeAspect="1"/>
          </p:cNvPicPr>
          <p:nvPr/>
        </p:nvPicPr>
        <p:blipFill>
          <a:blip r:embed="rId4"/>
          <a:stretch>
            <a:fillRect/>
          </a:stretch>
        </p:blipFill>
        <p:spPr>
          <a:xfrm>
            <a:off x="8785225" y="876300"/>
            <a:ext cx="2174240" cy="2174240"/>
          </a:xfrm>
          <a:prstGeom prst="rect">
            <a:avLst/>
          </a:prstGeom>
        </p:spPr>
      </p:pic>
      <p:pic>
        <p:nvPicPr>
          <p:cNvPr id="4" name="图片 3"/>
          <p:cNvPicPr>
            <a:picLocks noChangeAspect="1"/>
          </p:cNvPicPr>
          <p:nvPr/>
        </p:nvPicPr>
        <p:blipFill>
          <a:blip r:embed="rId5"/>
          <a:stretch>
            <a:fillRect/>
          </a:stretch>
        </p:blipFill>
        <p:spPr>
          <a:xfrm>
            <a:off x="8773160" y="3524885"/>
            <a:ext cx="2186305" cy="2267585"/>
          </a:xfrm>
          <a:prstGeom prst="rect">
            <a:avLst/>
          </a:prstGeom>
        </p:spPr>
      </p:pic>
      <p:sp>
        <p:nvSpPr>
          <p:cNvPr id="13" name="文本框 12"/>
          <p:cNvSpPr txBox="1"/>
          <p:nvPr/>
        </p:nvSpPr>
        <p:spPr>
          <a:xfrm>
            <a:off x="9564370" y="3050540"/>
            <a:ext cx="1203960" cy="368300"/>
          </a:xfrm>
          <a:prstGeom prst="rect">
            <a:avLst/>
          </a:prstGeom>
          <a:noFill/>
        </p:spPr>
        <p:txBody>
          <a:bodyPr wrap="square" rtlCol="0">
            <a:spAutoFit/>
          </a:bodyPr>
          <a:lstStyle/>
          <a:p>
            <a:r>
              <a:rPr lang="zh-CN">
                <a:latin typeface="Times New Roman" panose="02020603050405020304" pitchFamily="18" charset="0"/>
                <a:ea typeface="微软雅黑" panose="020B0503020204020204" pitchFamily="34" charset="-122"/>
                <a:sym typeface="Times New Roman" panose="02020603050405020304" pitchFamily="18" charset="0"/>
              </a:rPr>
              <a:t>法兰</a:t>
            </a:r>
          </a:p>
        </p:txBody>
      </p:sp>
      <p:sp>
        <p:nvSpPr>
          <p:cNvPr id="5" name="文本框 4"/>
          <p:cNvSpPr txBox="1"/>
          <p:nvPr/>
        </p:nvSpPr>
        <p:spPr>
          <a:xfrm>
            <a:off x="9564370" y="5792470"/>
            <a:ext cx="1203960" cy="368300"/>
          </a:xfrm>
          <a:prstGeom prst="rect">
            <a:avLst/>
          </a:prstGeom>
          <a:noFill/>
        </p:spPr>
        <p:txBody>
          <a:bodyPr wrap="squar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法兰</a:t>
            </a:r>
          </a:p>
        </p:txBody>
      </p:sp>
      <p:pic>
        <p:nvPicPr>
          <p:cNvPr id="7" name="图片 6"/>
          <p:cNvPicPr>
            <a:picLocks noChangeAspect="1"/>
          </p:cNvPicPr>
          <p:nvPr/>
        </p:nvPicPr>
        <p:blipFill>
          <a:blip r:embed="rId6"/>
          <a:stretch>
            <a:fillRect/>
          </a:stretch>
        </p:blipFill>
        <p:spPr>
          <a:xfrm>
            <a:off x="2519680" y="3637915"/>
            <a:ext cx="3787775" cy="2324100"/>
          </a:xfrm>
          <a:prstGeom prst="rect">
            <a:avLst/>
          </a:prstGeom>
        </p:spPr>
      </p:pic>
      <p:sp>
        <p:nvSpPr>
          <p:cNvPr id="8" name="文本框 7"/>
          <p:cNvSpPr txBox="1"/>
          <p:nvPr/>
        </p:nvSpPr>
        <p:spPr>
          <a:xfrm>
            <a:off x="3658870" y="6061710"/>
            <a:ext cx="1783080" cy="368300"/>
          </a:xfrm>
          <a:prstGeom prst="rect">
            <a:avLst/>
          </a:prstGeom>
          <a:noFill/>
        </p:spPr>
        <p:txBody>
          <a:bodyPr wrap="non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电机法兰示意图</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sp>
        <p:nvSpPr>
          <p:cNvPr id="6" name="文本框 5"/>
          <p:cNvSpPr txBox="1"/>
          <p:nvPr/>
        </p:nvSpPr>
        <p:spPr>
          <a:xfrm>
            <a:off x="953930" y="181893"/>
            <a:ext cx="1727200" cy="558800"/>
          </a:xfrm>
          <a:prstGeom prst="rect">
            <a:avLst/>
          </a:prstGeom>
          <a:noFill/>
        </p:spPr>
        <p:txBody>
          <a:bodyPr wrap="none" rtlCol="0">
            <a:spAutoFit/>
          </a:bodyPr>
          <a:lstStyle/>
          <a:p>
            <a:pPr marL="0" marR="0" lvl="0" indent="0" algn="ctr" defTabSz="433705" rtl="0" eaLnBrk="1" fontAlgn="auto" latinLnBrk="0" hangingPunct="1">
              <a:lnSpc>
                <a:spcPct val="100000"/>
              </a:lnSpc>
              <a:spcBef>
                <a:spcPts val="0"/>
              </a:spcBef>
              <a:spcAft>
                <a:spcPts val="0"/>
              </a:spcAft>
              <a:buClrTx/>
              <a:buSzTx/>
              <a:buFontTx/>
              <a:buNone/>
              <a:defRPr/>
            </a:pPr>
            <a:r>
              <a:rPr lang="zh-CN" altLang="en-US" sz="3035" b="1"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机械培训</a:t>
            </a:r>
            <a:endParaRPr kumimoji="0" lang="zh-CN" altLang="en-US" sz="3035" b="1" i="0" u="none" strike="noStrike" kern="1200" cap="none" spc="0" normalizeH="0" baseline="0" noProof="0" dirty="0">
              <a:ln>
                <a:noFill/>
              </a:ln>
              <a:solidFill>
                <a:srgbClr val="1CADE4"/>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 name="文本框 1"/>
          <p:cNvSpPr txBox="1"/>
          <p:nvPr/>
        </p:nvSpPr>
        <p:spPr>
          <a:xfrm>
            <a:off x="337820" y="972820"/>
            <a:ext cx="7171690" cy="2676525"/>
          </a:xfrm>
          <a:prstGeom prst="rect">
            <a:avLst/>
          </a:prstGeom>
          <a:noFill/>
        </p:spPr>
        <p:txBody>
          <a:bodyPr wrap="square" rtlCol="0">
            <a:spAutoFit/>
          </a:bodyPr>
          <a:lstStyle/>
          <a:p>
            <a:pPr algn="l"/>
            <a:r>
              <a:rPr lang="en-US" altLang="zh-CN"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2.4</a:t>
            </a:r>
            <a:r>
              <a:rPr lang="zh-CN" altLang="en-US"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联轴器：</a:t>
            </a:r>
          </a:p>
          <a:p>
            <a:pPr algn="l"/>
            <a:endParaRPr lang="zh-CN" altLang="en-US"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lgn="l">
              <a:buFont typeface="Wingdings" panose="05000000000000000000" charset="0"/>
              <a:buChar char="u"/>
            </a:pPr>
            <a:r>
              <a:rPr lang="zh-CN"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 简介</a:t>
            </a:r>
            <a:r>
              <a:rPr lang="en-US" altLang="zh-CN"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endParaRPr>
          </a:p>
          <a:p>
            <a:pPr lvl="1" algn="l">
              <a:buClrTx/>
              <a:buSzTx/>
              <a:buFontTx/>
            </a:pPr>
            <a:r>
              <a:rPr lang="en-US" altLang="zh-CN" b="1"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dirty="0" err="1">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联轴器是指联接两轴或轴与回转件，在传递运动和动力过程中一同回转，在正常情况下不脱开的一种装置</a:t>
            </a:r>
            <a:r>
              <a:rPr lang="zh-CN" altLang="en-US"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endParaRPr>
          </a:p>
          <a:p>
            <a:pPr lvl="1" algn="l">
              <a:buClrTx/>
              <a:buSzTx/>
              <a:buFontTx/>
            </a:pPr>
            <a:r>
              <a:rPr lang="en-US" altLang="zh-CN"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dirty="0" err="1">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常用的联轴器大多已标准化或规格化，一般情况下只需要正确选择联轴器的类型、确定联轴器的型号及尺寸</a:t>
            </a:r>
            <a:r>
              <a:rPr lang="zh-CN" altLang="en-US" dirty="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a:p>
            <a:pPr lvl="1" algn="l">
              <a:buClrTx/>
              <a:buSzTx/>
              <a:buFontTx/>
            </a:pPr>
            <a:endParaRPr lang="en-US" altLang="zh-CN" b="1"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a:p>
            <a:pPr lvl="1" algn="l"/>
            <a:endParaRPr lang="en-US" altLang="zh-CN" b="1"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 name="文本框 4"/>
          <p:cNvSpPr txBox="1"/>
          <p:nvPr/>
        </p:nvSpPr>
        <p:spPr>
          <a:xfrm>
            <a:off x="9367520" y="3244850"/>
            <a:ext cx="1419860" cy="368300"/>
          </a:xfrm>
          <a:prstGeom prst="rect">
            <a:avLst/>
          </a:prstGeom>
          <a:noFill/>
        </p:spPr>
        <p:txBody>
          <a:bodyPr wrap="square" rtlCol="0">
            <a:spAutoFit/>
          </a:bodyPr>
          <a:lstStyle/>
          <a:p>
            <a:r>
              <a:rPr lang="zh-CN">
                <a:latin typeface="Times New Roman" panose="02020603050405020304" pitchFamily="18" charset="0"/>
                <a:ea typeface="微软雅黑" panose="020B0503020204020204" pitchFamily="34" charset="-122"/>
                <a:sym typeface="Times New Roman" panose="02020603050405020304" pitchFamily="18" charset="0"/>
              </a:rPr>
              <a:t>梅花联轴器</a:t>
            </a:r>
          </a:p>
        </p:txBody>
      </p:sp>
      <p:pic>
        <p:nvPicPr>
          <p:cNvPr id="8" name="图片 7"/>
          <p:cNvPicPr>
            <a:picLocks noChangeAspect="1"/>
          </p:cNvPicPr>
          <p:nvPr/>
        </p:nvPicPr>
        <p:blipFill>
          <a:blip r:embed="rId4"/>
          <a:stretch>
            <a:fillRect/>
          </a:stretch>
        </p:blipFill>
        <p:spPr>
          <a:xfrm>
            <a:off x="7199630" y="3722370"/>
            <a:ext cx="4991100" cy="2042160"/>
          </a:xfrm>
          <a:prstGeom prst="rect">
            <a:avLst/>
          </a:prstGeom>
        </p:spPr>
      </p:pic>
      <p:pic>
        <p:nvPicPr>
          <p:cNvPr id="9" name="图片 8"/>
          <p:cNvPicPr>
            <a:picLocks noChangeAspect="1"/>
          </p:cNvPicPr>
          <p:nvPr/>
        </p:nvPicPr>
        <p:blipFill>
          <a:blip r:embed="rId5"/>
          <a:stretch>
            <a:fillRect/>
          </a:stretch>
        </p:blipFill>
        <p:spPr>
          <a:xfrm>
            <a:off x="8809355" y="864870"/>
            <a:ext cx="2319655" cy="2319655"/>
          </a:xfrm>
          <a:prstGeom prst="rect">
            <a:avLst/>
          </a:prstGeom>
        </p:spPr>
      </p:pic>
      <p:sp>
        <p:nvSpPr>
          <p:cNvPr id="11" name="文本框 10"/>
          <p:cNvSpPr txBox="1"/>
          <p:nvPr/>
        </p:nvSpPr>
        <p:spPr>
          <a:xfrm>
            <a:off x="9707245" y="5953125"/>
            <a:ext cx="946785" cy="368300"/>
          </a:xfrm>
          <a:prstGeom prst="rect">
            <a:avLst/>
          </a:prstGeom>
          <a:noFill/>
        </p:spPr>
        <p:txBody>
          <a:bodyPr wrap="square" rtlCol="0">
            <a:spAutoFit/>
          </a:bodyPr>
          <a:lstStyle/>
          <a:p>
            <a:r>
              <a:rPr lang="zh-CN">
                <a:latin typeface="Times New Roman" panose="02020603050405020304" pitchFamily="18" charset="0"/>
                <a:ea typeface="微软雅黑" panose="020B0503020204020204" pitchFamily="34" charset="-122"/>
                <a:sym typeface="Times New Roman" panose="02020603050405020304" pitchFamily="18" charset="0"/>
              </a:rPr>
              <a:t>联轴器</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sp>
        <p:nvSpPr>
          <p:cNvPr id="6" name="文本框 5"/>
          <p:cNvSpPr txBox="1"/>
          <p:nvPr/>
        </p:nvSpPr>
        <p:spPr>
          <a:xfrm>
            <a:off x="953930" y="181893"/>
            <a:ext cx="1727200" cy="558800"/>
          </a:xfrm>
          <a:prstGeom prst="rect">
            <a:avLst/>
          </a:prstGeom>
          <a:noFill/>
        </p:spPr>
        <p:txBody>
          <a:bodyPr wrap="none" rtlCol="0">
            <a:spAutoFit/>
          </a:bodyPr>
          <a:lstStyle/>
          <a:p>
            <a:pPr marL="0" marR="0" lvl="0" indent="0" algn="ctr" defTabSz="433705" rtl="0" eaLnBrk="1" fontAlgn="auto" latinLnBrk="0" hangingPunct="1">
              <a:lnSpc>
                <a:spcPct val="100000"/>
              </a:lnSpc>
              <a:spcBef>
                <a:spcPts val="0"/>
              </a:spcBef>
              <a:spcAft>
                <a:spcPts val="0"/>
              </a:spcAft>
              <a:buClrTx/>
              <a:buSzTx/>
              <a:buFontTx/>
              <a:buNone/>
              <a:defRPr/>
            </a:pPr>
            <a:r>
              <a:rPr lang="zh-CN" altLang="en-US" sz="3035" b="1"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机械培训</a:t>
            </a:r>
            <a:endParaRPr kumimoji="0" lang="zh-CN" altLang="en-US" sz="3035" b="1" i="0" u="none" strike="noStrike" kern="1200" cap="none" spc="0" normalizeH="0" baseline="0" noProof="0" dirty="0">
              <a:ln>
                <a:noFill/>
              </a:ln>
              <a:solidFill>
                <a:srgbClr val="1CADE4"/>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 name="文本框 1"/>
          <p:cNvSpPr txBox="1"/>
          <p:nvPr/>
        </p:nvSpPr>
        <p:spPr>
          <a:xfrm>
            <a:off x="337820" y="912495"/>
            <a:ext cx="7171690" cy="2122805"/>
          </a:xfrm>
          <a:prstGeom prst="rect">
            <a:avLst/>
          </a:prstGeom>
          <a:noFill/>
        </p:spPr>
        <p:txBody>
          <a:bodyPr wrap="square" rtlCol="0">
            <a:spAutoFit/>
          </a:bodyPr>
          <a:lstStyle/>
          <a:p>
            <a:pPr algn="l"/>
            <a:r>
              <a:rPr lang="en-US" altLang="zh-CN"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2.5</a:t>
            </a:r>
            <a:r>
              <a:rPr lang="zh-CN" altLang="en-US"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铰链：</a:t>
            </a:r>
          </a:p>
          <a:p>
            <a:pPr algn="l"/>
            <a:endParaRPr lang="zh-CN" altLang="en-US"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lgn="l">
              <a:buFont typeface="Wingdings" panose="05000000000000000000" charset="0"/>
              <a:buChar char="u"/>
            </a:pPr>
            <a:r>
              <a:rPr lang="zh-CN"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简介</a:t>
            </a:r>
            <a:r>
              <a:rPr lang="en-US" altLang="zh-CN"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endParaRPr>
          </a:p>
          <a:p>
            <a:pPr lvl="1" algn="l">
              <a:buClrTx/>
              <a:buSzTx/>
              <a:buFontTx/>
            </a:pPr>
            <a:r>
              <a:rPr lang="en-US" altLang="zh-CN" b="1"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铰链又称合页，是</a:t>
            </a:r>
            <a:r>
              <a:rPr lang="zh-CN" altLang="en-US"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用来连接两个固体并允许两者之间做相对转动的机械装置。</a:t>
            </a:r>
            <a:endParaRPr lang="zh-CN" altLang="en-US"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endParaRPr>
          </a:p>
          <a:p>
            <a:pPr lvl="1" algn="l">
              <a:buClrTx/>
              <a:buSzTx/>
              <a:buFontTx/>
            </a:pPr>
            <a:r>
              <a:rPr lang="en-US" altLang="zh-CN"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dirty="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铰链种类主要有</a:t>
            </a:r>
            <a:r>
              <a:rPr lang="en-US" altLang="zh-CN" dirty="0" err="1">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一般合页</a:t>
            </a:r>
            <a:r>
              <a:rPr lang="zh-CN" altLang="en-US" dirty="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、弹簧铰链、液压缓冲铰链，可以根据需要选择铰链类型。</a:t>
            </a:r>
            <a:endParaRPr lang="en-US" altLang="zh-CN" b="1"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 name="文本框 4"/>
          <p:cNvSpPr txBox="1"/>
          <p:nvPr/>
        </p:nvSpPr>
        <p:spPr>
          <a:xfrm>
            <a:off x="9755505" y="6067425"/>
            <a:ext cx="762000" cy="368300"/>
          </a:xfrm>
          <a:prstGeom prst="rect">
            <a:avLst/>
          </a:prstGeom>
          <a:noFill/>
        </p:spPr>
        <p:txBody>
          <a:bodyPr wrap="square" rtlCol="0">
            <a:spAutoFit/>
          </a:bodyPr>
          <a:lstStyle/>
          <a:p>
            <a:r>
              <a:rPr lang="zh-CN">
                <a:latin typeface="Times New Roman" panose="02020603050405020304" pitchFamily="18" charset="0"/>
                <a:ea typeface="微软雅黑" panose="020B0503020204020204" pitchFamily="34" charset="-122"/>
                <a:sym typeface="Times New Roman" panose="02020603050405020304" pitchFamily="18" charset="0"/>
              </a:rPr>
              <a:t>合页</a:t>
            </a:r>
          </a:p>
        </p:txBody>
      </p:sp>
      <p:pic>
        <p:nvPicPr>
          <p:cNvPr id="3" name="图片 2"/>
          <p:cNvPicPr>
            <a:picLocks noChangeAspect="1"/>
          </p:cNvPicPr>
          <p:nvPr/>
        </p:nvPicPr>
        <p:blipFill>
          <a:blip r:embed="rId4"/>
          <a:stretch>
            <a:fillRect/>
          </a:stretch>
        </p:blipFill>
        <p:spPr>
          <a:xfrm>
            <a:off x="8806815" y="3716020"/>
            <a:ext cx="2463800" cy="2152015"/>
          </a:xfrm>
          <a:prstGeom prst="rect">
            <a:avLst/>
          </a:prstGeom>
        </p:spPr>
      </p:pic>
      <p:pic>
        <p:nvPicPr>
          <p:cNvPr id="4" name="图片 3"/>
          <p:cNvPicPr>
            <a:picLocks noChangeAspect="1"/>
          </p:cNvPicPr>
          <p:nvPr/>
        </p:nvPicPr>
        <p:blipFill>
          <a:blip r:embed="rId5"/>
          <a:stretch>
            <a:fillRect/>
          </a:stretch>
        </p:blipFill>
        <p:spPr>
          <a:xfrm>
            <a:off x="8797925" y="1009015"/>
            <a:ext cx="2676525" cy="2007870"/>
          </a:xfrm>
          <a:prstGeom prst="rect">
            <a:avLst/>
          </a:prstGeom>
        </p:spPr>
      </p:pic>
      <p:sp>
        <p:nvSpPr>
          <p:cNvPr id="7" name="文本框 6"/>
          <p:cNvSpPr txBox="1"/>
          <p:nvPr/>
        </p:nvSpPr>
        <p:spPr>
          <a:xfrm>
            <a:off x="9587865" y="3175635"/>
            <a:ext cx="1097280" cy="368300"/>
          </a:xfrm>
          <a:prstGeom prst="rect">
            <a:avLst/>
          </a:prstGeom>
          <a:noFill/>
        </p:spPr>
        <p:txBody>
          <a:bodyPr wrap="non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液压铰链</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sp>
        <p:nvSpPr>
          <p:cNvPr id="6" name="文本框 5"/>
          <p:cNvSpPr txBox="1"/>
          <p:nvPr/>
        </p:nvSpPr>
        <p:spPr>
          <a:xfrm>
            <a:off x="953930" y="181893"/>
            <a:ext cx="1727200" cy="558800"/>
          </a:xfrm>
          <a:prstGeom prst="rect">
            <a:avLst/>
          </a:prstGeom>
          <a:noFill/>
        </p:spPr>
        <p:txBody>
          <a:bodyPr wrap="none" rtlCol="0">
            <a:spAutoFit/>
          </a:bodyPr>
          <a:lstStyle/>
          <a:p>
            <a:pPr marL="0" marR="0" lvl="0" indent="0" algn="ctr" defTabSz="433705" rtl="0" eaLnBrk="1" fontAlgn="auto" latinLnBrk="0" hangingPunct="1">
              <a:lnSpc>
                <a:spcPct val="100000"/>
              </a:lnSpc>
              <a:spcBef>
                <a:spcPts val="0"/>
              </a:spcBef>
              <a:spcAft>
                <a:spcPts val="0"/>
              </a:spcAft>
              <a:buClrTx/>
              <a:buSzTx/>
              <a:buFontTx/>
              <a:buNone/>
              <a:defRPr/>
            </a:pPr>
            <a:r>
              <a:rPr lang="zh-CN" altLang="en-US" sz="3035" b="1"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机械培训</a:t>
            </a:r>
            <a:endParaRPr kumimoji="0" lang="zh-CN" altLang="en-US" sz="3035" b="1" i="0" u="none" strike="noStrike" kern="1200" cap="none" spc="0" normalizeH="0" baseline="0" noProof="0" dirty="0">
              <a:ln>
                <a:noFill/>
              </a:ln>
              <a:solidFill>
                <a:srgbClr val="1CADE4"/>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 name="文本框 1"/>
          <p:cNvSpPr txBox="1"/>
          <p:nvPr/>
        </p:nvSpPr>
        <p:spPr>
          <a:xfrm>
            <a:off x="273997" y="936128"/>
            <a:ext cx="7171690" cy="2399665"/>
          </a:xfrm>
          <a:prstGeom prst="rect">
            <a:avLst/>
          </a:prstGeom>
          <a:noFill/>
        </p:spPr>
        <p:txBody>
          <a:bodyPr wrap="square" rtlCol="0">
            <a:spAutoFit/>
          </a:bodyPr>
          <a:lstStyle/>
          <a:p>
            <a:pPr algn="l"/>
            <a:r>
              <a:rPr lang="en-US" altLang="zh-CN"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2.6</a:t>
            </a:r>
            <a:r>
              <a:rPr lang="zh-CN" altLang="en-US"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销连接：</a:t>
            </a:r>
          </a:p>
          <a:p>
            <a:pPr algn="l"/>
            <a:endParaRPr lang="zh-CN" altLang="en-US"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lgn="l">
              <a:buFont typeface="Wingdings" panose="05000000000000000000" charset="0"/>
              <a:buChar char="u"/>
            </a:pPr>
            <a:r>
              <a:rPr lang="zh-CN"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简介</a:t>
            </a:r>
            <a:r>
              <a:rPr lang="en-US" altLang="zh-CN"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a:p>
            <a:pPr lvl="1" algn="l">
              <a:buClrTx/>
              <a:buSzTx/>
              <a:buFontTx/>
            </a:pPr>
            <a:r>
              <a:rPr lang="en-US" altLang="zh-CN" b="1"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dirty="0" err="1">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销是标准件，可用来作为定位零件，用以确定零件间的相互位置；也可起联接作用，以传递横向力或转矩；或作为安全装置中的过载切断零件</a:t>
            </a:r>
            <a:r>
              <a:rPr lang="en-US" altLang="zh-CN"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a:t>
            </a:r>
          </a:p>
          <a:p>
            <a:pPr lvl="1" algn="l">
              <a:buClrTx/>
              <a:buSzTx/>
              <a:buFontTx/>
            </a:pPr>
            <a:r>
              <a:rPr lang="en-US" altLang="zh-CN"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dirty="0" err="1">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常用的销有圆柱销、圆锥销和开口销等</a:t>
            </a:r>
            <a:r>
              <a:rPr lang="zh-CN" altLang="en-US" dirty="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a:p>
            <a:pPr lvl="1" algn="l"/>
            <a:endParaRPr lang="en-US" altLang="zh-CN" b="1"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 name="文本框 4"/>
          <p:cNvSpPr txBox="1"/>
          <p:nvPr/>
        </p:nvSpPr>
        <p:spPr>
          <a:xfrm>
            <a:off x="9631045" y="5553075"/>
            <a:ext cx="1203960" cy="368300"/>
          </a:xfrm>
          <a:prstGeom prst="rect">
            <a:avLst/>
          </a:prstGeom>
          <a:noFill/>
        </p:spPr>
        <p:txBody>
          <a:bodyPr wrap="square" rtlCol="0">
            <a:spAutoFit/>
          </a:bodyPr>
          <a:lstStyle/>
          <a:p>
            <a:r>
              <a:rPr lang="zh-CN">
                <a:latin typeface="Times New Roman" panose="02020603050405020304" pitchFamily="18" charset="0"/>
                <a:ea typeface="微软雅黑" panose="020B0503020204020204" pitchFamily="34" charset="-122"/>
                <a:sym typeface="Times New Roman" panose="02020603050405020304" pitchFamily="18" charset="0"/>
              </a:rPr>
              <a:t>销接</a:t>
            </a:r>
          </a:p>
        </p:txBody>
      </p:sp>
      <p:pic>
        <p:nvPicPr>
          <p:cNvPr id="3" name="图片 2"/>
          <p:cNvPicPr>
            <a:picLocks noChangeAspect="1"/>
          </p:cNvPicPr>
          <p:nvPr/>
        </p:nvPicPr>
        <p:blipFill>
          <a:blip r:embed="rId4"/>
          <a:stretch>
            <a:fillRect/>
          </a:stretch>
        </p:blipFill>
        <p:spPr>
          <a:xfrm>
            <a:off x="7995920" y="1102995"/>
            <a:ext cx="4061460" cy="2286000"/>
          </a:xfrm>
          <a:prstGeom prst="rect">
            <a:avLst/>
          </a:prstGeom>
        </p:spPr>
      </p:pic>
      <p:pic>
        <p:nvPicPr>
          <p:cNvPr id="4" name="图片 3"/>
          <p:cNvPicPr>
            <a:picLocks noChangeAspect="1"/>
          </p:cNvPicPr>
          <p:nvPr/>
        </p:nvPicPr>
        <p:blipFill>
          <a:blip r:embed="rId5"/>
          <a:stretch>
            <a:fillRect/>
          </a:stretch>
        </p:blipFill>
        <p:spPr>
          <a:xfrm>
            <a:off x="8006715" y="3719195"/>
            <a:ext cx="4039870" cy="17437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sp>
        <p:nvSpPr>
          <p:cNvPr id="6" name="文本框 5"/>
          <p:cNvSpPr txBox="1"/>
          <p:nvPr/>
        </p:nvSpPr>
        <p:spPr>
          <a:xfrm>
            <a:off x="953930" y="181893"/>
            <a:ext cx="1727200" cy="558800"/>
          </a:xfrm>
          <a:prstGeom prst="rect">
            <a:avLst/>
          </a:prstGeom>
          <a:noFill/>
        </p:spPr>
        <p:txBody>
          <a:bodyPr wrap="none" rtlCol="0">
            <a:spAutoFit/>
          </a:bodyPr>
          <a:lstStyle/>
          <a:p>
            <a:pPr marL="0" marR="0" lvl="0" indent="0" algn="ctr" defTabSz="433705" rtl="0" eaLnBrk="1" fontAlgn="auto" latinLnBrk="0" hangingPunct="1">
              <a:lnSpc>
                <a:spcPct val="100000"/>
              </a:lnSpc>
              <a:spcBef>
                <a:spcPts val="0"/>
              </a:spcBef>
              <a:spcAft>
                <a:spcPts val="0"/>
              </a:spcAft>
              <a:buClrTx/>
              <a:buSzTx/>
              <a:buFontTx/>
              <a:buNone/>
              <a:defRPr/>
            </a:pPr>
            <a:r>
              <a:rPr lang="zh-CN" altLang="en-US" sz="3035" b="1"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机械培训</a:t>
            </a:r>
            <a:endParaRPr kumimoji="0" lang="zh-CN" altLang="en-US" sz="3035" b="1" i="0" u="none" strike="noStrike" kern="1200" cap="none" spc="0" normalizeH="0" baseline="0" noProof="0" dirty="0">
              <a:ln>
                <a:noFill/>
              </a:ln>
              <a:solidFill>
                <a:srgbClr val="1CADE4"/>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 name="文本框 1"/>
          <p:cNvSpPr txBox="1"/>
          <p:nvPr/>
        </p:nvSpPr>
        <p:spPr>
          <a:xfrm>
            <a:off x="337820" y="1009015"/>
            <a:ext cx="7171690" cy="4154170"/>
          </a:xfrm>
          <a:prstGeom prst="rect">
            <a:avLst/>
          </a:prstGeom>
          <a:noFill/>
        </p:spPr>
        <p:txBody>
          <a:bodyPr wrap="square" rtlCol="0">
            <a:spAutoFit/>
          </a:bodyPr>
          <a:lstStyle/>
          <a:p>
            <a:pPr algn="l"/>
            <a:r>
              <a:rPr lang="en-US" altLang="zh-CN"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2.7</a:t>
            </a:r>
            <a:r>
              <a:rPr lang="zh-CN" altLang="en-US"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键连接：</a:t>
            </a:r>
          </a:p>
          <a:p>
            <a:pPr algn="l"/>
            <a:endParaRPr lang="zh-CN" altLang="en-US"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lgn="l">
              <a:buFont typeface="Wingdings" panose="05000000000000000000" charset="0"/>
              <a:buChar char="u"/>
            </a:pPr>
            <a:r>
              <a:rPr lang="zh-CN"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简介</a:t>
            </a:r>
            <a:r>
              <a:rPr lang="en-US" altLang="zh-CN"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a:p>
            <a:pPr lvl="1" algn="l">
              <a:buClrTx/>
              <a:buSzTx/>
              <a:buFontTx/>
            </a:pPr>
            <a:r>
              <a:rPr lang="en-US" altLang="zh-CN" b="1"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键连接是通过键实现轴和轴上零件间的周向固定以传递运动和转矩。</a:t>
            </a:r>
            <a:r>
              <a:rPr lang="en-US" altLang="zh-CN"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其中，有些类型还可以实现轴向固定和传递轴向力，有些类型并能实现轴向动联接。</a:t>
            </a:r>
            <a:endParaRPr lang="en-US" altLang="zh-CN" b="1"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endParaRPr>
          </a:p>
          <a:p>
            <a:pPr lvl="1" algn="l">
              <a:buClrTx/>
              <a:buSzTx/>
              <a:buFontTx/>
            </a:pPr>
            <a:r>
              <a:rPr lang="en-US" altLang="zh-CN"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dirty="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键连接可分为平键连接、半圆键连接、楔键连接和切向键连接。键的选择包括类型选择和尺寸选择两个方面。选择键连接类型时，一般需考虑传递转矩大小，轴上零件沿轴向是否有移动及移动距离大小，对中性要求和键在轴上的位置等因素，并结合各种键连接的特点加以分析选择。</a:t>
            </a:r>
            <a:endParaRPr lang="en-US" altLang="zh-CN"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a:p>
            <a:pPr lvl="1" algn="l">
              <a:buClrTx/>
              <a:buSzTx/>
              <a:buFontTx/>
            </a:pPr>
            <a:r>
              <a:rPr lang="en-US" altLang="zh-CN" b="1"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事实上大部分情况下</a:t>
            </a:r>
            <a:r>
              <a:rPr lang="zh-CN" altLang="en-US" dirty="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轴类零件传递扭矩是通过各种类型的键实现。因为键连接可以保证同轴度，而且可以消除间隙。而</a:t>
            </a:r>
            <a:r>
              <a:rPr lang="en-US" altLang="zh-CN" dirty="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D</a:t>
            </a:r>
            <a:r>
              <a:rPr lang="zh-CN" altLang="en-US" dirty="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形轴同轴性和精度均无法保证，方轴在设计当中更是不被允许，</a:t>
            </a:r>
            <a:endParaRPr lang="en-US" altLang="zh-CN" b="1"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4" name="图片 3"/>
          <p:cNvPicPr>
            <a:picLocks noChangeAspect="1"/>
          </p:cNvPicPr>
          <p:nvPr/>
        </p:nvPicPr>
        <p:blipFill>
          <a:blip r:embed="rId4"/>
          <a:stretch>
            <a:fillRect/>
          </a:stretch>
        </p:blipFill>
        <p:spPr>
          <a:xfrm>
            <a:off x="8306435" y="2139315"/>
            <a:ext cx="3884295" cy="2913380"/>
          </a:xfrm>
          <a:prstGeom prst="rect">
            <a:avLst/>
          </a:prstGeom>
        </p:spPr>
      </p:pic>
      <p:sp>
        <p:nvSpPr>
          <p:cNvPr id="3" name="文本框 2"/>
          <p:cNvSpPr txBox="1"/>
          <p:nvPr/>
        </p:nvSpPr>
        <p:spPr>
          <a:xfrm>
            <a:off x="9814560" y="5163185"/>
            <a:ext cx="868680" cy="368300"/>
          </a:xfrm>
          <a:prstGeom prst="rect">
            <a:avLst/>
          </a:prstGeom>
          <a:noFill/>
        </p:spPr>
        <p:txBody>
          <a:bodyPr wrap="non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键连接</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sp>
        <p:nvSpPr>
          <p:cNvPr id="6" name="文本框 5"/>
          <p:cNvSpPr txBox="1"/>
          <p:nvPr/>
        </p:nvSpPr>
        <p:spPr>
          <a:xfrm>
            <a:off x="953930" y="181893"/>
            <a:ext cx="1727200" cy="558800"/>
          </a:xfrm>
          <a:prstGeom prst="rect">
            <a:avLst/>
          </a:prstGeom>
          <a:noFill/>
        </p:spPr>
        <p:txBody>
          <a:bodyPr wrap="none" rtlCol="0">
            <a:spAutoFit/>
          </a:bodyPr>
          <a:lstStyle/>
          <a:p>
            <a:pPr marL="0" marR="0" lvl="0" indent="0" algn="ctr" defTabSz="433705" rtl="0" eaLnBrk="1" fontAlgn="auto" latinLnBrk="0" hangingPunct="1">
              <a:lnSpc>
                <a:spcPct val="100000"/>
              </a:lnSpc>
              <a:spcBef>
                <a:spcPts val="0"/>
              </a:spcBef>
              <a:spcAft>
                <a:spcPts val="0"/>
              </a:spcAft>
              <a:buClrTx/>
              <a:buSzTx/>
              <a:buFontTx/>
              <a:buNone/>
              <a:defRPr/>
            </a:pPr>
            <a:r>
              <a:rPr lang="zh-CN" altLang="en-US" sz="3035" b="1"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机械培训</a:t>
            </a:r>
            <a:endParaRPr kumimoji="0" lang="zh-CN" altLang="en-US" sz="3035" b="1" i="0" u="none" strike="noStrike" kern="1200" cap="none" spc="0" normalizeH="0" baseline="0" noProof="0" dirty="0">
              <a:ln>
                <a:noFill/>
              </a:ln>
              <a:solidFill>
                <a:srgbClr val="1CADE4"/>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 name="文本框 1"/>
          <p:cNvSpPr txBox="1"/>
          <p:nvPr/>
        </p:nvSpPr>
        <p:spPr>
          <a:xfrm>
            <a:off x="337820" y="847725"/>
            <a:ext cx="7250430" cy="4892675"/>
          </a:xfrm>
          <a:prstGeom prst="rect">
            <a:avLst/>
          </a:prstGeom>
          <a:noFill/>
        </p:spPr>
        <p:txBody>
          <a:bodyPr wrap="square" rtlCol="0">
            <a:spAutoFit/>
          </a:bodyPr>
          <a:lstStyle/>
          <a:p>
            <a:pPr algn="l"/>
            <a:r>
              <a:rPr lang="en-US" altLang="zh-CN"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2.8</a:t>
            </a:r>
            <a:r>
              <a:rPr lang="zh-CN" altLang="en-US"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铆接：</a:t>
            </a:r>
          </a:p>
          <a:p>
            <a:pPr algn="l"/>
            <a:endParaRPr lang="zh-CN" altLang="en-US"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lgn="l">
              <a:buFont typeface="Wingdings" panose="05000000000000000000" charset="0"/>
              <a:buChar char="u"/>
            </a:pPr>
            <a:r>
              <a:rPr lang="zh-CN" altLang="en-US"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简介</a:t>
            </a:r>
          </a:p>
          <a:p>
            <a:pPr lvl="1" algn="l">
              <a:buClrTx/>
              <a:buSzTx/>
              <a:buFontTx/>
            </a:pPr>
            <a:r>
              <a:rPr lang="zh-CN"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b="1"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铆钉联接是利用铆钉将两个或两个以上的元件（一般为板材或型材）联接在一起的一种不可拆卸的静联接</a:t>
            </a:r>
            <a:r>
              <a:rPr lang="en-US" altLang="zh-CN"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，简称铆接。铆钉有空心和实心两大类。最常用的铆接是实心铆钉联接。实心铆钉联接多用于受力大的金属零件的联接，空心铆钉联接用于受力较小的薄板或非金属零件的联接。</a:t>
            </a:r>
          </a:p>
          <a:p>
            <a:pPr lvl="1" algn="l">
              <a:buClrTx/>
              <a:buSzTx/>
              <a:buFontTx/>
            </a:pPr>
            <a:r>
              <a:rPr lang="en-US" altLang="zh-CN"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dirty="0" err="1">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铆接分冷铆和热铆两种。热铆紧密性较好，但铆杆与钉孔间有间隙，不能参与传力。冷铆时钉杆镦粗，账满钉孔，钉杆与钉孔间无间隙</a:t>
            </a:r>
            <a:r>
              <a:rPr lang="en-US" altLang="zh-CN"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a:t>
            </a:r>
          </a:p>
          <a:p>
            <a:pPr lvl="1" algn="l">
              <a:buClrTx/>
              <a:buSzTx/>
              <a:buFontTx/>
            </a:pPr>
            <a:r>
              <a:rPr lang="zh-CN" altLang="en-US"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铆接分类</a:t>
            </a:r>
            <a:r>
              <a:rPr lang="en-US" altLang="zh-CN"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a:t>
            </a:r>
          </a:p>
          <a:p>
            <a:pPr lvl="1" algn="l">
              <a:buClrTx/>
              <a:buSzTx/>
              <a:buFontTx/>
            </a:pPr>
            <a:r>
              <a:rPr lang="en-US" altLang="zh-CN"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        1.活动铆接：结合件可以相互转动。不是刚性连接。如：剪刀，钳子。</a:t>
            </a:r>
          </a:p>
          <a:p>
            <a:pPr lvl="1" algn="l">
              <a:buClrTx/>
              <a:buSzTx/>
              <a:buFontTx/>
            </a:pPr>
            <a:r>
              <a:rPr lang="en-US" altLang="zh-CN"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        2.固定铆接：结合件不能相互活动。这是刚性连接。如：角尺、三环锁上的铭牌、桥梁建筑。</a:t>
            </a:r>
          </a:p>
          <a:p>
            <a:pPr lvl="1" algn="l">
              <a:buClrTx/>
              <a:buSzTx/>
              <a:buFontTx/>
            </a:pPr>
            <a:r>
              <a:rPr lang="en-US" altLang="zh-CN"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        3.密封铆接：铆缝严密，不漏气体、液体。这是刚性连接。</a:t>
            </a:r>
          </a:p>
        </p:txBody>
      </p:sp>
      <p:sp>
        <p:nvSpPr>
          <p:cNvPr id="5" name="文本框 4"/>
          <p:cNvSpPr txBox="1"/>
          <p:nvPr/>
        </p:nvSpPr>
        <p:spPr>
          <a:xfrm>
            <a:off x="9797415" y="4299585"/>
            <a:ext cx="1203960" cy="368300"/>
          </a:xfrm>
          <a:prstGeom prst="rect">
            <a:avLst/>
          </a:prstGeom>
          <a:noFill/>
        </p:spPr>
        <p:txBody>
          <a:bodyPr wrap="square" rtlCol="0">
            <a:spAutoFit/>
          </a:bodyPr>
          <a:lstStyle/>
          <a:p>
            <a:r>
              <a:rPr lang="zh-CN">
                <a:latin typeface="Times New Roman" panose="02020603050405020304" pitchFamily="18" charset="0"/>
                <a:ea typeface="微软雅黑" panose="020B0503020204020204" pitchFamily="34" charset="-122"/>
                <a:sym typeface="Times New Roman" panose="02020603050405020304" pitchFamily="18" charset="0"/>
              </a:rPr>
              <a:t>铆接</a:t>
            </a:r>
          </a:p>
        </p:txBody>
      </p:sp>
      <p:pic>
        <p:nvPicPr>
          <p:cNvPr id="8" name="图片 7"/>
          <p:cNvPicPr>
            <a:picLocks noChangeAspect="1"/>
          </p:cNvPicPr>
          <p:nvPr/>
        </p:nvPicPr>
        <p:blipFill>
          <a:blip r:embed="rId4"/>
          <a:stretch>
            <a:fillRect/>
          </a:stretch>
        </p:blipFill>
        <p:spPr>
          <a:xfrm>
            <a:off x="8201660" y="1162050"/>
            <a:ext cx="3747135" cy="30886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sp>
        <p:nvSpPr>
          <p:cNvPr id="6" name="文本框 5"/>
          <p:cNvSpPr txBox="1"/>
          <p:nvPr/>
        </p:nvSpPr>
        <p:spPr>
          <a:xfrm>
            <a:off x="953930" y="181893"/>
            <a:ext cx="1727200" cy="558800"/>
          </a:xfrm>
          <a:prstGeom prst="rect">
            <a:avLst/>
          </a:prstGeom>
          <a:noFill/>
        </p:spPr>
        <p:txBody>
          <a:bodyPr wrap="none" rtlCol="0">
            <a:spAutoFit/>
          </a:bodyPr>
          <a:lstStyle/>
          <a:p>
            <a:pPr marL="0" marR="0" lvl="0" indent="0" algn="ctr" defTabSz="433705" rtl="0" eaLnBrk="1" fontAlgn="auto" latinLnBrk="0" hangingPunct="1">
              <a:lnSpc>
                <a:spcPct val="100000"/>
              </a:lnSpc>
              <a:spcBef>
                <a:spcPts val="0"/>
              </a:spcBef>
              <a:spcAft>
                <a:spcPts val="0"/>
              </a:spcAft>
              <a:buClrTx/>
              <a:buSzTx/>
              <a:buFontTx/>
              <a:buNone/>
              <a:defRPr/>
            </a:pPr>
            <a:r>
              <a:rPr lang="zh-CN" altLang="en-US" sz="3035" b="1"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机械培训</a:t>
            </a:r>
            <a:endParaRPr kumimoji="0" lang="zh-CN" altLang="en-US" sz="3035" b="1" i="0" u="none" strike="noStrike" kern="1200" cap="none" spc="0" normalizeH="0" baseline="0" noProof="0" dirty="0">
              <a:ln>
                <a:noFill/>
              </a:ln>
              <a:solidFill>
                <a:srgbClr val="1CADE4"/>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 name="文本框 1"/>
          <p:cNvSpPr txBox="1"/>
          <p:nvPr/>
        </p:nvSpPr>
        <p:spPr>
          <a:xfrm>
            <a:off x="337820" y="883285"/>
            <a:ext cx="8008620" cy="3784600"/>
          </a:xfrm>
          <a:prstGeom prst="rect">
            <a:avLst/>
          </a:prstGeom>
          <a:noFill/>
        </p:spPr>
        <p:txBody>
          <a:bodyPr wrap="square" rtlCol="0">
            <a:spAutoFit/>
          </a:bodyPr>
          <a:lstStyle/>
          <a:p>
            <a:pPr algn="l"/>
            <a:r>
              <a:rPr lang="en-US" altLang="zh-CN"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2.8</a:t>
            </a:r>
            <a:r>
              <a:rPr lang="zh-CN" altLang="en-US"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铆接：</a:t>
            </a:r>
          </a:p>
          <a:p>
            <a:pPr algn="l"/>
            <a:endParaRPr lang="zh-CN" altLang="en-US"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a:p>
            <a:pPr algn="l"/>
            <a:r>
              <a:rPr lang="zh-CN"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        抽芯铆钉</a:t>
            </a:r>
            <a:r>
              <a:rPr lang="en-US" altLang="zh-CN"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endParaRPr>
          </a:p>
          <a:p>
            <a:pPr lvl="1" algn="l">
              <a:buClrTx/>
              <a:buSzTx/>
              <a:buFontTx/>
            </a:pPr>
            <a:r>
              <a:rPr lang="en-US" altLang="zh-CN" b="1"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dirty="0" err="1">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抽芯铆钉</a:t>
            </a:r>
            <a:r>
              <a:rPr lang="en-US" altLang="zh-CN"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(blind rivets) ---------</a:t>
            </a:r>
            <a:r>
              <a:rPr lang="en-US" altLang="zh-CN" dirty="0" err="1">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铆体</a:t>
            </a:r>
            <a:r>
              <a:rPr lang="en-US" altLang="zh-CN"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(rivet body) </a:t>
            </a:r>
            <a:r>
              <a:rPr lang="en-US" altLang="zh-CN" dirty="0" err="1">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钉芯</a:t>
            </a:r>
            <a:r>
              <a:rPr lang="en-US" altLang="zh-CN"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(rivet stem or rivet mandrel )。</a:t>
            </a:r>
            <a:r>
              <a:rPr lang="en-US" altLang="zh-CN" dirty="0" err="1">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是一类单面铆接用的铆钉</a:t>
            </a:r>
            <a:r>
              <a:rPr lang="en-US" altLang="zh-CN" dirty="0" err="1">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，但须使用专用工具</a:t>
            </a:r>
            <a:r>
              <a:rPr lang="en-US" altLang="zh-CN"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dirty="0" err="1">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拉铆枪</a:t>
            </a:r>
            <a:r>
              <a:rPr lang="en-US" altLang="zh-CN"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dirty="0" err="1">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手动、电动、气动</a:t>
            </a:r>
            <a:r>
              <a:rPr lang="en-US" altLang="zh-CN"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dirty="0" err="1">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进行铆接。铆接时，铆钉钉芯由专用铆枪拉动，使铆体膨胀,起到铆接作用.这类铆钉特别适用于不便采用普通铆钉</a:t>
            </a:r>
            <a:r>
              <a:rPr lang="en-US" altLang="zh-CN"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dirty="0" err="1">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须从两面进行铆接</a:t>
            </a:r>
            <a:r>
              <a:rPr lang="en-US" altLang="zh-CN"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)的铆接场合，故广泛用于建筑、汽车、船舶、飞机、机器、电器、家具等产品上。其中以</a:t>
            </a:r>
            <a:r>
              <a:rPr lang="en-US" altLang="zh-CN"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开口型扁圆头抽芯铆钉应用最广，沉头抽芯铆钉适用于表面需要平滑的铆接场合，封闭型抽芯铆钉适用于要求较高载荷和具有一定密封性能的铆接场合。</a:t>
            </a:r>
            <a:endParaRPr lang="en-US" altLang="zh-CN"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endParaRPr>
          </a:p>
          <a:p>
            <a:pPr lvl="1" algn="l">
              <a:buClrTx/>
              <a:buSzTx/>
              <a:buFontTx/>
            </a:pPr>
            <a:r>
              <a:rPr lang="zh-CN" altLang="en-US"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抽芯铆钉原理介绍</a:t>
            </a:r>
            <a:r>
              <a:rPr lang="en-US" altLang="zh-CN"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a:t>
            </a:r>
          </a:p>
          <a:p>
            <a:pPr lvl="1" algn="l">
              <a:buClrTx/>
              <a:buSzTx/>
              <a:buFontTx/>
            </a:pPr>
            <a:r>
              <a:rPr lang="en-US" altLang="zh-CN" b="1"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      </a:t>
            </a:r>
            <a:endParaRPr lang="en-US" altLang="zh-CN" b="1"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 name="文本框 4"/>
          <p:cNvSpPr txBox="1"/>
          <p:nvPr/>
        </p:nvSpPr>
        <p:spPr>
          <a:xfrm>
            <a:off x="9885680" y="2928620"/>
            <a:ext cx="1203960" cy="368300"/>
          </a:xfrm>
          <a:prstGeom prst="rect">
            <a:avLst/>
          </a:prstGeom>
          <a:noFill/>
        </p:spPr>
        <p:txBody>
          <a:bodyPr wrap="square" rtlCol="0">
            <a:spAutoFit/>
          </a:bodyPr>
          <a:lstStyle/>
          <a:p>
            <a:r>
              <a:rPr lang="zh-CN">
                <a:latin typeface="Times New Roman" panose="02020603050405020304" pitchFamily="18" charset="0"/>
                <a:ea typeface="微软雅黑" panose="020B0503020204020204" pitchFamily="34" charset="-122"/>
                <a:sym typeface="Times New Roman" panose="02020603050405020304" pitchFamily="18" charset="0"/>
              </a:rPr>
              <a:t>抽芯铆钉</a:t>
            </a:r>
          </a:p>
        </p:txBody>
      </p:sp>
      <p:pic>
        <p:nvPicPr>
          <p:cNvPr id="4" name="图片 3"/>
          <p:cNvPicPr>
            <a:picLocks noChangeAspect="1"/>
          </p:cNvPicPr>
          <p:nvPr/>
        </p:nvPicPr>
        <p:blipFill>
          <a:blip r:embed="rId4"/>
          <a:stretch>
            <a:fillRect/>
          </a:stretch>
        </p:blipFill>
        <p:spPr>
          <a:xfrm>
            <a:off x="2680970" y="4387215"/>
            <a:ext cx="5180330" cy="1879600"/>
          </a:xfrm>
          <a:prstGeom prst="rect">
            <a:avLst/>
          </a:prstGeom>
        </p:spPr>
      </p:pic>
      <p:pic>
        <p:nvPicPr>
          <p:cNvPr id="7" name="图片 6"/>
          <p:cNvPicPr>
            <a:picLocks noChangeAspect="1"/>
          </p:cNvPicPr>
          <p:nvPr/>
        </p:nvPicPr>
        <p:blipFill>
          <a:blip r:embed="rId5"/>
          <a:stretch>
            <a:fillRect/>
          </a:stretch>
        </p:blipFill>
        <p:spPr>
          <a:xfrm>
            <a:off x="9027160" y="883285"/>
            <a:ext cx="2921635" cy="1945640"/>
          </a:xfrm>
          <a:prstGeom prst="rect">
            <a:avLst/>
          </a:prstGeom>
        </p:spPr>
      </p:pic>
      <p:pic>
        <p:nvPicPr>
          <p:cNvPr id="8" name="图片 7"/>
          <p:cNvPicPr>
            <a:picLocks noChangeAspect="1"/>
          </p:cNvPicPr>
          <p:nvPr/>
        </p:nvPicPr>
        <p:blipFill>
          <a:blip r:embed="rId6"/>
          <a:stretch>
            <a:fillRect/>
          </a:stretch>
        </p:blipFill>
        <p:spPr>
          <a:xfrm>
            <a:off x="9027160" y="3296920"/>
            <a:ext cx="2921635" cy="2003425"/>
          </a:xfrm>
          <a:prstGeom prst="rect">
            <a:avLst/>
          </a:prstGeom>
        </p:spPr>
      </p:pic>
      <p:sp>
        <p:nvSpPr>
          <p:cNvPr id="9" name="文本框 8"/>
          <p:cNvSpPr txBox="1"/>
          <p:nvPr/>
        </p:nvSpPr>
        <p:spPr>
          <a:xfrm>
            <a:off x="9886315" y="5389880"/>
            <a:ext cx="1346200" cy="368300"/>
          </a:xfrm>
          <a:prstGeom prst="rect">
            <a:avLst/>
          </a:prstGeom>
          <a:noFill/>
        </p:spPr>
        <p:txBody>
          <a:bodyPr wrap="square" rtlCol="0">
            <a:spAutoFit/>
          </a:bodyPr>
          <a:lstStyle/>
          <a:p>
            <a:r>
              <a:rPr lang="zh-CN">
                <a:latin typeface="Times New Roman" panose="02020603050405020304" pitchFamily="18" charset="0"/>
                <a:ea typeface="微软雅黑" panose="020B0503020204020204" pitchFamily="34" charset="-122"/>
                <a:sym typeface="Times New Roman" panose="02020603050405020304" pitchFamily="18" charset="0"/>
              </a:rPr>
              <a:t>手动铆钉枪</a:t>
            </a:r>
          </a:p>
        </p:txBody>
      </p:sp>
      <p:sp>
        <p:nvSpPr>
          <p:cNvPr id="11" name="文本框 10"/>
          <p:cNvSpPr txBox="1"/>
          <p:nvPr/>
        </p:nvSpPr>
        <p:spPr>
          <a:xfrm>
            <a:off x="4491355" y="6266815"/>
            <a:ext cx="1997075" cy="368300"/>
          </a:xfrm>
          <a:prstGeom prst="rect">
            <a:avLst/>
          </a:prstGeom>
          <a:noFill/>
        </p:spPr>
        <p:txBody>
          <a:bodyPr wrap="square" rtlCol="0">
            <a:spAutoFit/>
          </a:bodyPr>
          <a:lstStyle/>
          <a:p>
            <a:r>
              <a:rPr lang="zh-CN">
                <a:latin typeface="Times New Roman" panose="02020603050405020304" pitchFamily="18" charset="0"/>
                <a:ea typeface="微软雅黑" panose="020B0503020204020204" pitchFamily="34" charset="-122"/>
                <a:sym typeface="Times New Roman" panose="02020603050405020304" pitchFamily="18" charset="0"/>
              </a:rPr>
              <a:t>抽芯铆钉原理图</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sp>
        <p:nvSpPr>
          <p:cNvPr id="6" name="文本框 5"/>
          <p:cNvSpPr txBox="1"/>
          <p:nvPr/>
        </p:nvSpPr>
        <p:spPr>
          <a:xfrm>
            <a:off x="953930" y="181893"/>
            <a:ext cx="1727200" cy="558800"/>
          </a:xfrm>
          <a:prstGeom prst="rect">
            <a:avLst/>
          </a:prstGeom>
          <a:noFill/>
        </p:spPr>
        <p:txBody>
          <a:bodyPr wrap="none" rtlCol="0">
            <a:spAutoFit/>
          </a:bodyPr>
          <a:lstStyle/>
          <a:p>
            <a:pPr marL="0" marR="0" lvl="0" indent="0" algn="ctr" defTabSz="433705" rtl="0" eaLnBrk="1" fontAlgn="auto" latinLnBrk="0" hangingPunct="1">
              <a:lnSpc>
                <a:spcPct val="100000"/>
              </a:lnSpc>
              <a:spcBef>
                <a:spcPts val="0"/>
              </a:spcBef>
              <a:spcAft>
                <a:spcPts val="0"/>
              </a:spcAft>
              <a:buClrTx/>
              <a:buSzTx/>
              <a:buFontTx/>
              <a:buNone/>
              <a:defRPr/>
            </a:pPr>
            <a:r>
              <a:rPr lang="zh-CN" altLang="en-US" sz="3035" b="1" dirty="0">
                <a:solidFill>
                  <a:schemeClr val="accent1"/>
                </a:solidFill>
                <a:latin typeface="Times New Roman" panose="02020603050405020304" pitchFamily="18" charset="0"/>
                <a:ea typeface="微软雅黑" panose="020B0503020204020204" pitchFamily="34" charset="-122"/>
                <a:cs typeface="+mn-ea"/>
                <a:sym typeface="Times New Roman" panose="02020603050405020304" pitchFamily="18" charset="0"/>
              </a:rPr>
              <a:t>机械培训</a:t>
            </a:r>
            <a:endParaRPr kumimoji="0" lang="zh-CN" altLang="en-US" sz="3035" b="1" i="0" u="none" strike="noStrike" kern="1200" cap="none" spc="0" normalizeH="0" baseline="0" noProof="0" dirty="0">
              <a:ln>
                <a:noFill/>
              </a:ln>
              <a:solidFill>
                <a:schemeClr val="accent1"/>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 name="文本框 1"/>
          <p:cNvSpPr txBox="1"/>
          <p:nvPr/>
        </p:nvSpPr>
        <p:spPr>
          <a:xfrm>
            <a:off x="3664585" y="1682750"/>
            <a:ext cx="4862195" cy="3169285"/>
          </a:xfrm>
          <a:prstGeom prst="rect">
            <a:avLst/>
          </a:prstGeom>
          <a:noFill/>
        </p:spPr>
        <p:txBody>
          <a:bodyPr wrap="square" rtlCol="0" anchor="t">
            <a:spAutoFit/>
          </a:bodyPr>
          <a:lstStyle/>
          <a:p>
            <a:r>
              <a:rPr lang="zh-CN" altLang="en-US" sz="32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三、轴承</a:t>
            </a:r>
          </a:p>
          <a:p>
            <a:endParaRPr lang="zh-CN" altLang="en-US"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a:p>
            <a:pPr lvl="1"/>
            <a:r>
              <a:rPr lang="zh-CN" altLang="en-US"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1.1 深沟球轴承</a:t>
            </a:r>
          </a:p>
          <a:p>
            <a:pPr lvl="1"/>
            <a:r>
              <a:rPr lang="zh-CN" altLang="en-US"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1.2 法兰轴承</a:t>
            </a:r>
          </a:p>
          <a:p>
            <a:pPr lvl="1"/>
            <a:r>
              <a:rPr lang="zh-CN" altLang="en-US"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1.3 推力球轴承</a:t>
            </a:r>
          </a:p>
          <a:p>
            <a:pPr lvl="1"/>
            <a:r>
              <a:rPr lang="zh-CN" altLang="en-US"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1.4 直线轴承</a:t>
            </a:r>
          </a:p>
          <a:p>
            <a:pPr lvl="1"/>
            <a:r>
              <a:rPr lang="zh-CN" altLang="en-US"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1.5 交叉滚子轴承</a:t>
            </a:r>
          </a:p>
          <a:p>
            <a:pPr lvl="1"/>
            <a:r>
              <a:rPr lang="zh-CN" altLang="en-US"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1.6 关节轴承</a:t>
            </a:r>
            <a:endParaRPr lang="en-US" altLang="zh-CN"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8"/>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2" name="文本框 51"/>
          <p:cNvSpPr txBox="1"/>
          <p:nvPr/>
        </p:nvSpPr>
        <p:spPr>
          <a:xfrm>
            <a:off x="1323527" y="168190"/>
            <a:ext cx="955040" cy="558800"/>
          </a:xfrm>
          <a:prstGeom prst="rect">
            <a:avLst/>
          </a:prstGeom>
          <a:noFill/>
        </p:spPr>
        <p:txBody>
          <a:bodyPr wrap="none" rtlCol="0">
            <a:spAutoFit/>
          </a:bodyPr>
          <a:lstStyle/>
          <a:p>
            <a:pPr marL="0" marR="0" lvl="0" indent="0" algn="ctr" defTabSz="433705" rtl="0" eaLnBrk="1" fontAlgn="auto" latinLnBrk="0" hangingPunct="1">
              <a:lnSpc>
                <a:spcPct val="100000"/>
              </a:lnSpc>
              <a:spcBef>
                <a:spcPts val="0"/>
              </a:spcBef>
              <a:spcAft>
                <a:spcPts val="0"/>
              </a:spcAft>
              <a:buClrTx/>
              <a:buSzTx/>
              <a:buFontTx/>
              <a:buNone/>
              <a:defRPr/>
            </a:pPr>
            <a:r>
              <a:rPr lang="zh-CN" altLang="en-US" sz="3035" b="1">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管材</a:t>
            </a:r>
            <a:endParaRPr kumimoji="0" lang="zh-CN" altLang="en-US" sz="3035" b="1" i="0" u="none" strike="noStrike" kern="1200" cap="none" spc="0" normalizeH="0" baseline="0" noProof="0" dirty="0">
              <a:ln>
                <a:noFill/>
              </a:ln>
              <a:solidFill>
                <a:srgbClr val="1CADE4"/>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pic>
        <p:nvPicPr>
          <p:cNvPr id="6" name="图片 5"/>
          <p:cNvPicPr>
            <a:picLocks noChangeAspect="1"/>
          </p:cNvPicPr>
          <p:nvPr/>
        </p:nvPicPr>
        <p:blipFill>
          <a:blip r:embed="rId4"/>
          <a:stretch>
            <a:fillRect/>
          </a:stretch>
        </p:blipFill>
        <p:spPr>
          <a:xfrm>
            <a:off x="8425180" y="949960"/>
            <a:ext cx="3218815" cy="2301240"/>
          </a:xfrm>
          <a:prstGeom prst="rect">
            <a:avLst/>
          </a:prstGeom>
        </p:spPr>
      </p:pic>
      <p:pic>
        <p:nvPicPr>
          <p:cNvPr id="3" name="图片 2"/>
          <p:cNvPicPr>
            <a:picLocks noChangeAspect="1"/>
          </p:cNvPicPr>
          <p:nvPr/>
        </p:nvPicPr>
        <p:blipFill>
          <a:blip r:embed="rId5"/>
          <a:stretch>
            <a:fillRect/>
          </a:stretch>
        </p:blipFill>
        <p:spPr>
          <a:xfrm>
            <a:off x="8355965" y="3701415"/>
            <a:ext cx="3288030" cy="2018665"/>
          </a:xfrm>
          <a:prstGeom prst="rect">
            <a:avLst/>
          </a:prstGeom>
        </p:spPr>
      </p:pic>
      <p:sp>
        <p:nvSpPr>
          <p:cNvPr id="4" name="文本框 3"/>
          <p:cNvSpPr txBox="1"/>
          <p:nvPr/>
        </p:nvSpPr>
        <p:spPr>
          <a:xfrm>
            <a:off x="9533255" y="3333115"/>
            <a:ext cx="868680" cy="368300"/>
          </a:xfrm>
          <a:prstGeom prst="rect">
            <a:avLst/>
          </a:prstGeom>
          <a:noFill/>
        </p:spPr>
        <p:txBody>
          <a:bodyPr wrap="non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铝方管</a:t>
            </a:r>
          </a:p>
        </p:txBody>
      </p:sp>
      <p:sp>
        <p:nvSpPr>
          <p:cNvPr id="5" name="文本框 4"/>
          <p:cNvSpPr txBox="1"/>
          <p:nvPr/>
        </p:nvSpPr>
        <p:spPr>
          <a:xfrm>
            <a:off x="9647555" y="5885180"/>
            <a:ext cx="640080" cy="368300"/>
          </a:xfrm>
          <a:prstGeom prst="rect">
            <a:avLst/>
          </a:prstGeom>
          <a:noFill/>
        </p:spPr>
        <p:txBody>
          <a:bodyPr wrap="non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碳管</a:t>
            </a:r>
          </a:p>
        </p:txBody>
      </p:sp>
      <p:sp>
        <p:nvSpPr>
          <p:cNvPr id="2" name="文本框 1"/>
          <p:cNvSpPr txBox="1"/>
          <p:nvPr/>
        </p:nvSpPr>
        <p:spPr>
          <a:xfrm>
            <a:off x="1323340" y="1861820"/>
            <a:ext cx="5414645" cy="2306955"/>
          </a:xfrm>
          <a:prstGeom prst="rect">
            <a:avLst/>
          </a:prstGeom>
          <a:noFill/>
        </p:spPr>
        <p:txBody>
          <a:bodyPr wrap="square" rtlCol="0">
            <a:spAutoFit/>
          </a:bodyPr>
          <a:lstStyle/>
          <a:p>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管材质量轻，强度刚度高，受力变形小，常用于支撑结构的设计，比如</a:t>
            </a:r>
            <a:r>
              <a:rPr lang="zh-CN" altLang="en-US" sz="24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车架，保险杠等</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。管材在</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RM</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机器人设计当中，使用十分广泛，几乎所有</a:t>
            </a:r>
            <a:r>
              <a:rPr lang="zh-CN" altLang="en-US" sz="2400"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机器人骨架结构是由铝方管搭建而成</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，其中又以铝方管最为常用。</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sp>
        <p:nvSpPr>
          <p:cNvPr id="6" name="文本框 5"/>
          <p:cNvSpPr txBox="1"/>
          <p:nvPr/>
        </p:nvSpPr>
        <p:spPr>
          <a:xfrm>
            <a:off x="953930" y="181893"/>
            <a:ext cx="1727200" cy="558800"/>
          </a:xfrm>
          <a:prstGeom prst="rect">
            <a:avLst/>
          </a:prstGeom>
          <a:noFill/>
        </p:spPr>
        <p:txBody>
          <a:bodyPr wrap="none" rtlCol="0">
            <a:spAutoFit/>
          </a:bodyPr>
          <a:lstStyle/>
          <a:p>
            <a:pPr marL="0" marR="0" lvl="0" indent="0" algn="ctr" defTabSz="433705" rtl="0" eaLnBrk="1" fontAlgn="auto" latinLnBrk="0" hangingPunct="1">
              <a:lnSpc>
                <a:spcPct val="100000"/>
              </a:lnSpc>
              <a:spcBef>
                <a:spcPts val="0"/>
              </a:spcBef>
              <a:spcAft>
                <a:spcPts val="0"/>
              </a:spcAft>
              <a:buClrTx/>
              <a:buSzTx/>
              <a:buFontTx/>
              <a:buNone/>
              <a:defRPr/>
            </a:pPr>
            <a:r>
              <a:rPr lang="zh-CN" altLang="en-US" sz="3035" b="1"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机械培训</a:t>
            </a:r>
            <a:endParaRPr kumimoji="0" lang="zh-CN" altLang="en-US" sz="3035" b="1" i="0" u="none" strike="noStrike" kern="1200" cap="none" spc="0" normalizeH="0" baseline="0" noProof="0" dirty="0">
              <a:ln>
                <a:noFill/>
              </a:ln>
              <a:solidFill>
                <a:srgbClr val="1CADE4"/>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 name="文本框 1"/>
          <p:cNvSpPr txBox="1"/>
          <p:nvPr/>
        </p:nvSpPr>
        <p:spPr>
          <a:xfrm>
            <a:off x="337820" y="997585"/>
            <a:ext cx="7171690" cy="4615815"/>
          </a:xfrm>
          <a:prstGeom prst="rect">
            <a:avLst/>
          </a:prstGeom>
          <a:noFill/>
        </p:spPr>
        <p:txBody>
          <a:bodyPr wrap="square" rtlCol="0">
            <a:spAutoFit/>
          </a:bodyPr>
          <a:lstStyle/>
          <a:p>
            <a:pPr algn="l"/>
            <a:r>
              <a:rPr lang="en-US" altLang="zh-CN"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3.1</a:t>
            </a:r>
            <a:r>
              <a:rPr lang="zh-CN" altLang="en-US"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深沟球轴承：</a:t>
            </a:r>
          </a:p>
          <a:p>
            <a:pPr algn="l"/>
            <a:endParaRPr lang="zh-CN" altLang="en-US"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lgn="l">
              <a:buFont typeface="Wingdings" panose="05000000000000000000" charset="0"/>
              <a:buChar char="u"/>
            </a:pPr>
            <a:r>
              <a:rPr lang="zh-CN"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 轴承简介</a:t>
            </a:r>
            <a:r>
              <a:rPr lang="en-US" altLang="zh-CN"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endParaRPr>
          </a:p>
          <a:p>
            <a:pPr lvl="1" algn="l">
              <a:buClrTx/>
              <a:buSzTx/>
              <a:buFontTx/>
            </a:pPr>
            <a:r>
              <a:rPr lang="en-US" altLang="zh-CN"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	深沟球轴承是最具代表性的滚动轴承。与尺寸相同的其它类型轴承相比，该类轴承摩擦系数小，极限转速高，结构简单，制造成本低，精度高，无需经常维护，而且尺寸范围大、形式多，是应用最广的一类轴承。它</a:t>
            </a:r>
            <a:r>
              <a:rPr lang="en-US" altLang="zh-CN"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主要承受径向载荷，也可承受一定的轴向载荷</a:t>
            </a:r>
            <a:r>
              <a:rPr lang="en-US" altLang="zh-CN"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。当其仅承受径向载荷时，接触角为零。</a:t>
            </a:r>
          </a:p>
          <a:p>
            <a:pPr lvl="1" algn="l">
              <a:buClrTx/>
              <a:buSzTx/>
              <a:buFontTx/>
            </a:pPr>
            <a:r>
              <a:rPr lang="en-US" altLang="zh-CN"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	深沟球轴承装在轴上后，在轴承的轴向游隙范围内，可限制轴或外壳两个方向的轴向位移，因此可在双向作轴向定位。当深沟球轴承具有较大的径向游隙时，具有角接触轴承的性能，可承受较大的轴向载荷 。在轴向载荷很大的高速运转工况下，深沟球轴承比推力球轴承更有优越性。此外，该类轴承还具有一定的调心能力，当相对于外壳孔倾斜2′～10′ </a:t>
            </a:r>
            <a:r>
              <a:rPr lang="en-US" altLang="zh-CN" dirty="0" err="1">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时，仍能正常工作，但对轴承寿命有一定影响</a:t>
            </a:r>
            <a:r>
              <a:rPr lang="en-US" altLang="zh-CN"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a:t>
            </a:r>
          </a:p>
          <a:p>
            <a:pPr lvl="1" algn="l">
              <a:buClrTx/>
              <a:buSzTx/>
              <a:buFontTx/>
            </a:pPr>
            <a:r>
              <a:rPr lang="en-US" altLang="zh-CN" b="1"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	</a:t>
            </a:r>
          </a:p>
        </p:txBody>
      </p:sp>
      <p:sp>
        <p:nvSpPr>
          <p:cNvPr id="5" name="文本框 4"/>
          <p:cNvSpPr txBox="1"/>
          <p:nvPr/>
        </p:nvSpPr>
        <p:spPr>
          <a:xfrm>
            <a:off x="9465310" y="3121025"/>
            <a:ext cx="1563370" cy="368300"/>
          </a:xfrm>
          <a:prstGeom prst="rect">
            <a:avLst/>
          </a:prstGeom>
          <a:noFill/>
        </p:spPr>
        <p:txBody>
          <a:bodyPr wrap="square" rtlCol="0">
            <a:spAutoFit/>
          </a:bodyPr>
          <a:lstStyle/>
          <a:p>
            <a:r>
              <a:rPr lang="zh-CN">
                <a:latin typeface="Times New Roman" panose="02020603050405020304" pitchFamily="18" charset="0"/>
                <a:ea typeface="微软雅黑" panose="020B0503020204020204" pitchFamily="34" charset="-122"/>
                <a:sym typeface="Times New Roman" panose="02020603050405020304" pitchFamily="18" charset="0"/>
              </a:rPr>
              <a:t>深沟球轴承</a:t>
            </a:r>
          </a:p>
        </p:txBody>
      </p:sp>
      <p:pic>
        <p:nvPicPr>
          <p:cNvPr id="3" name="图片 2"/>
          <p:cNvPicPr>
            <a:picLocks noChangeAspect="1"/>
          </p:cNvPicPr>
          <p:nvPr/>
        </p:nvPicPr>
        <p:blipFill>
          <a:blip r:embed="rId4"/>
          <a:stretch>
            <a:fillRect/>
          </a:stretch>
        </p:blipFill>
        <p:spPr>
          <a:xfrm>
            <a:off x="8044180" y="1101725"/>
            <a:ext cx="4046220" cy="2019300"/>
          </a:xfrm>
          <a:prstGeom prst="rect">
            <a:avLst/>
          </a:prstGeom>
        </p:spPr>
      </p:pic>
      <p:pic>
        <p:nvPicPr>
          <p:cNvPr id="7" name="图片 6"/>
          <p:cNvPicPr>
            <a:picLocks noChangeAspect="1"/>
          </p:cNvPicPr>
          <p:nvPr/>
        </p:nvPicPr>
        <p:blipFill>
          <a:blip r:embed="rId5"/>
          <a:stretch>
            <a:fillRect/>
          </a:stretch>
        </p:blipFill>
        <p:spPr>
          <a:xfrm>
            <a:off x="8940165" y="3489325"/>
            <a:ext cx="2613025" cy="2486025"/>
          </a:xfrm>
          <a:prstGeom prst="rect">
            <a:avLst/>
          </a:prstGeom>
        </p:spPr>
      </p:pic>
      <p:sp>
        <p:nvSpPr>
          <p:cNvPr id="4" name="文本框 3"/>
          <p:cNvSpPr txBox="1"/>
          <p:nvPr/>
        </p:nvSpPr>
        <p:spPr>
          <a:xfrm>
            <a:off x="9464675" y="5975350"/>
            <a:ext cx="1899920" cy="368300"/>
          </a:xfrm>
          <a:prstGeom prst="rect">
            <a:avLst/>
          </a:prstGeom>
          <a:noFill/>
        </p:spPr>
        <p:txBody>
          <a:bodyPr wrap="square" rtlCol="0">
            <a:spAutoFit/>
          </a:bodyPr>
          <a:lstStyle/>
          <a:p>
            <a:r>
              <a:rPr lang="zh-CN">
                <a:latin typeface="Times New Roman" panose="02020603050405020304" pitchFamily="18" charset="0"/>
                <a:ea typeface="微软雅黑" panose="020B0503020204020204" pitchFamily="34" charset="-122"/>
                <a:sym typeface="Times New Roman" panose="02020603050405020304" pitchFamily="18" charset="0"/>
              </a:rPr>
              <a:t>深沟球轴承结构</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sp>
        <p:nvSpPr>
          <p:cNvPr id="6" name="文本框 5"/>
          <p:cNvSpPr txBox="1"/>
          <p:nvPr/>
        </p:nvSpPr>
        <p:spPr>
          <a:xfrm>
            <a:off x="953930" y="181893"/>
            <a:ext cx="1727200" cy="558800"/>
          </a:xfrm>
          <a:prstGeom prst="rect">
            <a:avLst/>
          </a:prstGeom>
          <a:noFill/>
        </p:spPr>
        <p:txBody>
          <a:bodyPr wrap="none" rtlCol="0">
            <a:spAutoFit/>
          </a:bodyPr>
          <a:lstStyle/>
          <a:p>
            <a:pPr marL="0" marR="0" lvl="0" indent="0" algn="ctr" defTabSz="433705" rtl="0" eaLnBrk="1" fontAlgn="auto" latinLnBrk="0" hangingPunct="1">
              <a:lnSpc>
                <a:spcPct val="100000"/>
              </a:lnSpc>
              <a:spcBef>
                <a:spcPts val="0"/>
              </a:spcBef>
              <a:spcAft>
                <a:spcPts val="0"/>
              </a:spcAft>
              <a:buClrTx/>
              <a:buSzTx/>
              <a:buFontTx/>
              <a:buNone/>
              <a:defRPr/>
            </a:pPr>
            <a:r>
              <a:rPr lang="zh-CN" altLang="en-US" sz="3035" b="1"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机械培训</a:t>
            </a:r>
            <a:endParaRPr kumimoji="0" lang="zh-CN" altLang="en-US" sz="3035" b="1" i="0" u="none" strike="noStrike" kern="1200" cap="none" spc="0" normalizeH="0" baseline="0" noProof="0" dirty="0">
              <a:ln>
                <a:noFill/>
              </a:ln>
              <a:solidFill>
                <a:srgbClr val="1CADE4"/>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 name="文本框 1"/>
          <p:cNvSpPr txBox="1"/>
          <p:nvPr/>
        </p:nvSpPr>
        <p:spPr>
          <a:xfrm>
            <a:off x="356235" y="1021080"/>
            <a:ext cx="10189210" cy="1845310"/>
          </a:xfrm>
          <a:prstGeom prst="rect">
            <a:avLst/>
          </a:prstGeom>
          <a:noFill/>
        </p:spPr>
        <p:txBody>
          <a:bodyPr wrap="square" rtlCol="0">
            <a:spAutoFit/>
          </a:bodyPr>
          <a:lstStyle/>
          <a:p>
            <a:pPr algn="l"/>
            <a:r>
              <a:rPr lang="en-US" altLang="zh-CN"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3.2</a:t>
            </a:r>
            <a:r>
              <a:rPr lang="zh-CN" altLang="en-US"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法兰轴承：</a:t>
            </a:r>
          </a:p>
          <a:p>
            <a:pPr algn="l"/>
            <a:endParaRPr lang="zh-CN" altLang="en-US"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lgn="l">
              <a:buFont typeface="Wingdings" panose="05000000000000000000" charset="0"/>
              <a:buChar char="u"/>
            </a:pPr>
            <a:r>
              <a:rPr lang="zh-CN"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轴承简介</a:t>
            </a:r>
            <a:r>
              <a:rPr lang="en-US" altLang="zh-CN"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a:p>
            <a:pPr lvl="1" algn="l">
              <a:buClrTx/>
              <a:buSzTx/>
              <a:buFontTx/>
            </a:pPr>
            <a:r>
              <a:rPr lang="en-US" altLang="zh-CN" b="1"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dirty="0" err="1">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法兰轴承外轮上带有凸缘法兰。特点是能简化主机结构，缩小主机尺寸，使轴承更容易定位</a:t>
            </a:r>
            <a:r>
              <a:rPr lang="en-US" altLang="zh-CN"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由于法兰轴承自带轴向定位结构，故在</a:t>
            </a:r>
            <a:r>
              <a:rPr lang="en-US" altLang="zh-CN"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RM</a:t>
            </a:r>
            <a:r>
              <a:rPr lang="zh-CN" altLang="en-US"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机器人设计当中应用十分广泛。</a:t>
            </a:r>
            <a:endParaRPr lang="en-US" altLang="zh-CN" b="1"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endParaRPr>
          </a:p>
          <a:p>
            <a:pPr lvl="1" algn="l">
              <a:buClrTx/>
              <a:buSzTx/>
              <a:buFontTx/>
            </a:pPr>
            <a:r>
              <a:rPr lang="en-US" altLang="zh-CN" b="1"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	</a:t>
            </a:r>
          </a:p>
        </p:txBody>
      </p:sp>
      <p:sp>
        <p:nvSpPr>
          <p:cNvPr id="5" name="文本框 4"/>
          <p:cNvSpPr txBox="1"/>
          <p:nvPr/>
        </p:nvSpPr>
        <p:spPr>
          <a:xfrm>
            <a:off x="8125460" y="5689600"/>
            <a:ext cx="1563370" cy="368300"/>
          </a:xfrm>
          <a:prstGeom prst="rect">
            <a:avLst/>
          </a:prstGeom>
          <a:noFill/>
        </p:spPr>
        <p:txBody>
          <a:bodyPr wrap="square" rtlCol="0">
            <a:spAutoFit/>
          </a:bodyPr>
          <a:lstStyle/>
          <a:p>
            <a:r>
              <a:rPr lang="zh-CN">
                <a:latin typeface="Times New Roman" panose="02020603050405020304" pitchFamily="18" charset="0"/>
                <a:ea typeface="微软雅黑" panose="020B0503020204020204" pitchFamily="34" charset="-122"/>
                <a:sym typeface="Times New Roman" panose="02020603050405020304" pitchFamily="18" charset="0"/>
              </a:rPr>
              <a:t>法兰轴承</a:t>
            </a:r>
          </a:p>
        </p:txBody>
      </p:sp>
      <p:pic>
        <p:nvPicPr>
          <p:cNvPr id="4" name="图片 3"/>
          <p:cNvPicPr>
            <a:picLocks noChangeAspect="1"/>
          </p:cNvPicPr>
          <p:nvPr/>
        </p:nvPicPr>
        <p:blipFill>
          <a:blip r:embed="rId4"/>
          <a:stretch>
            <a:fillRect/>
          </a:stretch>
        </p:blipFill>
        <p:spPr>
          <a:xfrm>
            <a:off x="6332220" y="2615565"/>
            <a:ext cx="4843780" cy="2948940"/>
          </a:xfrm>
          <a:prstGeom prst="rect">
            <a:avLst/>
          </a:prstGeom>
        </p:spPr>
      </p:pic>
      <p:pic>
        <p:nvPicPr>
          <p:cNvPr id="3" name="图片 2"/>
          <p:cNvPicPr>
            <a:picLocks noChangeAspect="1"/>
          </p:cNvPicPr>
          <p:nvPr/>
        </p:nvPicPr>
        <p:blipFill>
          <a:blip r:embed="rId5"/>
          <a:stretch>
            <a:fillRect/>
          </a:stretch>
        </p:blipFill>
        <p:spPr>
          <a:xfrm rot="16200000">
            <a:off x="2180590" y="2219325"/>
            <a:ext cx="2948940" cy="3741420"/>
          </a:xfrm>
          <a:prstGeom prst="rect">
            <a:avLst/>
          </a:prstGeom>
        </p:spPr>
      </p:pic>
      <p:sp>
        <p:nvSpPr>
          <p:cNvPr id="7" name="文本框 6"/>
          <p:cNvSpPr txBox="1"/>
          <p:nvPr/>
        </p:nvSpPr>
        <p:spPr>
          <a:xfrm>
            <a:off x="2842260" y="5689600"/>
            <a:ext cx="2200275" cy="368300"/>
          </a:xfrm>
          <a:prstGeom prst="rect">
            <a:avLst/>
          </a:prstGeom>
          <a:noFill/>
        </p:spPr>
        <p:txBody>
          <a:bodyPr wrap="square" rtlCol="0">
            <a:spAutoFit/>
          </a:bodyPr>
          <a:lstStyle/>
          <a:p>
            <a:r>
              <a:rPr lang="zh-CN">
                <a:latin typeface="Times New Roman" panose="02020603050405020304" pitchFamily="18" charset="0"/>
                <a:ea typeface="微软雅黑" panose="020B0503020204020204" pitchFamily="34" charset="-122"/>
                <a:sym typeface="Times New Roman" panose="02020603050405020304" pitchFamily="18" charset="0"/>
              </a:rPr>
              <a:t>法兰轴承使用实例</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sp>
        <p:nvSpPr>
          <p:cNvPr id="6" name="文本框 5"/>
          <p:cNvSpPr txBox="1"/>
          <p:nvPr/>
        </p:nvSpPr>
        <p:spPr>
          <a:xfrm>
            <a:off x="953930" y="181893"/>
            <a:ext cx="1727200" cy="558800"/>
          </a:xfrm>
          <a:prstGeom prst="rect">
            <a:avLst/>
          </a:prstGeom>
          <a:noFill/>
        </p:spPr>
        <p:txBody>
          <a:bodyPr wrap="none" rtlCol="0">
            <a:spAutoFit/>
          </a:bodyPr>
          <a:lstStyle/>
          <a:p>
            <a:pPr marL="0" marR="0" lvl="0" indent="0" algn="ctr" defTabSz="433705" rtl="0" eaLnBrk="1" fontAlgn="auto" latinLnBrk="0" hangingPunct="1">
              <a:lnSpc>
                <a:spcPct val="100000"/>
              </a:lnSpc>
              <a:spcBef>
                <a:spcPts val="0"/>
              </a:spcBef>
              <a:spcAft>
                <a:spcPts val="0"/>
              </a:spcAft>
              <a:buClrTx/>
              <a:buSzTx/>
              <a:buFontTx/>
              <a:buNone/>
              <a:defRPr/>
            </a:pPr>
            <a:r>
              <a:rPr lang="zh-CN" altLang="en-US" sz="3035" b="1" dirty="0">
                <a:solidFill>
                  <a:prstClr val="white">
                    <a:lumMod val="65000"/>
                    <a:lumOff val="35000"/>
                  </a:prstClr>
                </a:solidFill>
                <a:latin typeface="Times New Roman" panose="02020603050405020304" pitchFamily="18" charset="0"/>
                <a:ea typeface="微软雅黑" panose="020B0503020204020204" pitchFamily="34" charset="-122"/>
                <a:cs typeface="+mn-ea"/>
                <a:sym typeface="Times New Roman" panose="02020603050405020304" pitchFamily="18" charset="0"/>
              </a:rPr>
              <a:t>机械培训</a:t>
            </a:r>
            <a:endParaRPr kumimoji="0" lang="zh-CN" altLang="en-US" sz="3035" b="1" i="0" u="none" strike="noStrike" kern="1200" cap="none" spc="0" normalizeH="0" baseline="0" noProof="0" dirty="0">
              <a:ln>
                <a:noFill/>
              </a:ln>
              <a:solidFill>
                <a:prstClr val="white">
                  <a:lumMod val="65000"/>
                  <a:lumOff val="35000"/>
                </a:prstClr>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 name="文本框 1"/>
          <p:cNvSpPr txBox="1"/>
          <p:nvPr/>
        </p:nvSpPr>
        <p:spPr>
          <a:xfrm>
            <a:off x="953770" y="960755"/>
            <a:ext cx="7171690" cy="3784600"/>
          </a:xfrm>
          <a:prstGeom prst="rect">
            <a:avLst/>
          </a:prstGeom>
          <a:noFill/>
        </p:spPr>
        <p:txBody>
          <a:bodyPr wrap="square" rtlCol="0">
            <a:spAutoFit/>
          </a:bodyPr>
          <a:lstStyle/>
          <a:p>
            <a:pPr algn="l"/>
            <a:r>
              <a:rPr lang="en-US" altLang="zh-CN"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3.3</a:t>
            </a:r>
            <a:r>
              <a:rPr lang="zh-CN" altLang="en-US"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推力球轴承：</a:t>
            </a:r>
          </a:p>
          <a:p>
            <a:pPr algn="l"/>
            <a:endParaRPr lang="zh-CN" altLang="en-US"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a:p>
            <a:pPr algn="l"/>
            <a:r>
              <a:rPr lang="zh-CN"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        轴承简介</a:t>
            </a:r>
            <a:r>
              <a:rPr lang="en-US" altLang="zh-CN"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endParaRPr>
          </a:p>
          <a:p>
            <a:pPr lvl="1" algn="l">
              <a:buClrTx/>
              <a:buSzTx/>
              <a:buFontTx/>
            </a:pPr>
            <a:r>
              <a:rPr lang="en-US" altLang="zh-CN" b="1"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dirty="0" err="1">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推力球轴承分为单向和双向两种</a:t>
            </a:r>
            <a:r>
              <a:rPr lang="en-US" altLang="zh-CN"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dirty="0" err="1">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它们只能承受轴向载荷，绝不能承受任何径向载荷。推力轴承分紧圈和活圈两部分。紧圈与轴套紧，活圈支承在轴承座上</a:t>
            </a:r>
            <a:r>
              <a:rPr lang="en-US" altLang="zh-CN"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a:t>
            </a:r>
          </a:p>
          <a:p>
            <a:pPr lvl="1" algn="l">
              <a:buClrTx/>
              <a:buSzTx/>
              <a:buFontTx/>
            </a:pPr>
            <a:r>
              <a:rPr lang="zh-CN" altLang="en-US"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规格介绍</a:t>
            </a:r>
            <a:r>
              <a:rPr lang="en-US" altLang="zh-CN"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a:t>
            </a:r>
          </a:p>
          <a:p>
            <a:pPr lvl="1" algn="l">
              <a:buClrTx/>
              <a:buSzTx/>
              <a:buFontTx/>
            </a:pPr>
            <a:r>
              <a:rPr lang="en-US" altLang="zh-CN" dirty="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	按受力情况分单向推力球轴承和双向推力球轴承。单向推力球轴承，可承受单向轴向负荷。双向推力球轴承，可承受双向轴向负荷，其中轴圈与轴配合。座圈的安装面呈球面的轴承，具有调心性能，可以减少安装误差的影响。推力球轴承不能承受径向负荷，极限转速较低。</a:t>
            </a:r>
          </a:p>
          <a:p>
            <a:pPr lvl="1" algn="l">
              <a:buClrTx/>
              <a:buSzTx/>
              <a:buFontTx/>
            </a:pPr>
            <a:r>
              <a:rPr lang="en-US" altLang="zh-CN" b="1"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	</a:t>
            </a:r>
          </a:p>
        </p:txBody>
      </p:sp>
      <p:sp>
        <p:nvSpPr>
          <p:cNvPr id="5" name="文本框 4"/>
          <p:cNvSpPr txBox="1"/>
          <p:nvPr/>
        </p:nvSpPr>
        <p:spPr>
          <a:xfrm>
            <a:off x="9465310" y="4653915"/>
            <a:ext cx="1563370" cy="368300"/>
          </a:xfrm>
          <a:prstGeom prst="rect">
            <a:avLst/>
          </a:prstGeom>
          <a:noFill/>
        </p:spPr>
        <p:txBody>
          <a:bodyPr wrap="square" rtlCol="0">
            <a:spAutoFit/>
          </a:bodyPr>
          <a:lstStyle/>
          <a:p>
            <a:r>
              <a:rPr lang="zh-CN">
                <a:latin typeface="Times New Roman" panose="02020603050405020304" pitchFamily="18" charset="0"/>
                <a:ea typeface="微软雅黑" panose="020B0503020204020204" pitchFamily="34" charset="-122"/>
                <a:sym typeface="Times New Roman" panose="02020603050405020304" pitchFamily="18" charset="0"/>
              </a:rPr>
              <a:t>推力球轴承</a:t>
            </a:r>
          </a:p>
        </p:txBody>
      </p:sp>
      <p:pic>
        <p:nvPicPr>
          <p:cNvPr id="3" name="图片 2"/>
          <p:cNvPicPr>
            <a:picLocks noChangeAspect="1"/>
          </p:cNvPicPr>
          <p:nvPr/>
        </p:nvPicPr>
        <p:blipFill>
          <a:blip r:embed="rId4"/>
          <a:stretch>
            <a:fillRect/>
          </a:stretch>
        </p:blipFill>
        <p:spPr>
          <a:xfrm>
            <a:off x="8281670" y="1274445"/>
            <a:ext cx="3379470" cy="33794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sp>
        <p:nvSpPr>
          <p:cNvPr id="6" name="文本框 5"/>
          <p:cNvSpPr txBox="1"/>
          <p:nvPr/>
        </p:nvSpPr>
        <p:spPr>
          <a:xfrm>
            <a:off x="953930" y="181893"/>
            <a:ext cx="1727200" cy="558800"/>
          </a:xfrm>
          <a:prstGeom prst="rect">
            <a:avLst/>
          </a:prstGeom>
          <a:noFill/>
        </p:spPr>
        <p:txBody>
          <a:bodyPr wrap="none" rtlCol="0">
            <a:spAutoFit/>
          </a:bodyPr>
          <a:lstStyle/>
          <a:p>
            <a:pPr marL="0" marR="0" lvl="0" indent="0" algn="ctr" defTabSz="433705" rtl="0" eaLnBrk="1" fontAlgn="auto" latinLnBrk="0" hangingPunct="1">
              <a:lnSpc>
                <a:spcPct val="100000"/>
              </a:lnSpc>
              <a:spcBef>
                <a:spcPts val="0"/>
              </a:spcBef>
              <a:spcAft>
                <a:spcPts val="0"/>
              </a:spcAft>
              <a:buClrTx/>
              <a:buSzTx/>
              <a:buFontTx/>
              <a:buNone/>
              <a:defRPr/>
            </a:pPr>
            <a:r>
              <a:rPr lang="zh-CN" altLang="en-US" sz="3035" b="1"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机械培训</a:t>
            </a:r>
            <a:endParaRPr kumimoji="0" lang="zh-CN" altLang="en-US" sz="3035" b="1" i="0" u="none" strike="noStrike" kern="1200" cap="none" spc="0" normalizeH="0" baseline="0" noProof="0" dirty="0">
              <a:ln>
                <a:noFill/>
              </a:ln>
              <a:solidFill>
                <a:srgbClr val="1CADE4"/>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 name="文本框 1"/>
          <p:cNvSpPr txBox="1"/>
          <p:nvPr/>
        </p:nvSpPr>
        <p:spPr>
          <a:xfrm>
            <a:off x="337820" y="996950"/>
            <a:ext cx="7171690" cy="3230245"/>
          </a:xfrm>
          <a:prstGeom prst="rect">
            <a:avLst/>
          </a:prstGeom>
          <a:noFill/>
        </p:spPr>
        <p:txBody>
          <a:bodyPr wrap="square" rtlCol="0">
            <a:spAutoFit/>
          </a:bodyPr>
          <a:lstStyle/>
          <a:p>
            <a:pPr algn="l"/>
            <a:r>
              <a:rPr lang="en-US" altLang="zh-CN"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3.4</a:t>
            </a:r>
            <a:r>
              <a:rPr lang="zh-CN" altLang="en-US"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直线轴承：</a:t>
            </a:r>
          </a:p>
          <a:p>
            <a:pPr algn="l"/>
            <a:endParaRPr lang="zh-CN" altLang="en-US"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a:p>
            <a:pPr algn="l"/>
            <a:r>
              <a:rPr lang="zh-CN"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        轴承简介</a:t>
            </a:r>
            <a:r>
              <a:rPr lang="en-US" altLang="zh-CN"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endParaRPr>
          </a:p>
          <a:p>
            <a:pPr lvl="1" algn="l">
              <a:buClrTx/>
              <a:buSzTx/>
              <a:buFontTx/>
            </a:pPr>
            <a:r>
              <a:rPr lang="en-US" altLang="zh-CN" b="1"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直线轴承是一种直线运动系统，用于直线行程与圆柱轴配合使用。</a:t>
            </a:r>
            <a:r>
              <a:rPr lang="en-US" altLang="zh-CN"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由于承载球与轴承外套点接触，钢球以最小的摩擦阻力滚动，因此直线轴承具有摩擦小，且比较稳定，不随轴承速度而变化，能获得灵敏度高、精度高的平稳直线运动。直线轴承消耗也有其局限性，最主要的是轴承冲击载荷能力较差，且承载能力也较差，其次直线轴承在高速运动时振动和噪声较大。</a:t>
            </a:r>
          </a:p>
          <a:p>
            <a:pPr lvl="1" algn="l">
              <a:buClrTx/>
              <a:buSzTx/>
              <a:buFontTx/>
            </a:pPr>
            <a:r>
              <a:rPr lang="en-US" altLang="zh-CN" b="1"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dirty="0" err="1">
                <a:latin typeface="Times New Roman" panose="02020603050405020304" pitchFamily="18" charset="0"/>
                <a:ea typeface="微软雅黑" panose="020B0503020204020204" pitchFamily="34" charset="-122"/>
                <a:sym typeface="Times New Roman" panose="02020603050405020304" pitchFamily="18" charset="0"/>
              </a:rPr>
              <a:t>注意，直线轴承对轴的光滑度和硬度要求较高</a:t>
            </a: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，故直线轴承一般需配合钢轴使用。</a:t>
            </a:r>
          </a:p>
        </p:txBody>
      </p:sp>
      <p:sp>
        <p:nvSpPr>
          <p:cNvPr id="5" name="文本框 4"/>
          <p:cNvSpPr txBox="1"/>
          <p:nvPr/>
        </p:nvSpPr>
        <p:spPr>
          <a:xfrm>
            <a:off x="9639935" y="5850890"/>
            <a:ext cx="1563370" cy="368300"/>
          </a:xfrm>
          <a:prstGeom prst="rect">
            <a:avLst/>
          </a:prstGeom>
          <a:noFill/>
        </p:spPr>
        <p:txBody>
          <a:bodyPr wrap="square" rtlCol="0">
            <a:spAutoFit/>
          </a:bodyPr>
          <a:lstStyle/>
          <a:p>
            <a:r>
              <a:rPr lang="zh-CN">
                <a:latin typeface="Times New Roman" panose="02020603050405020304" pitchFamily="18" charset="0"/>
                <a:ea typeface="微软雅黑" panose="020B0503020204020204" pitchFamily="34" charset="-122"/>
                <a:sym typeface="Times New Roman" panose="02020603050405020304" pitchFamily="18" charset="0"/>
              </a:rPr>
              <a:t>直线轴承</a:t>
            </a:r>
          </a:p>
        </p:txBody>
      </p:sp>
      <p:pic>
        <p:nvPicPr>
          <p:cNvPr id="3" name="图片 2"/>
          <p:cNvPicPr>
            <a:picLocks noChangeAspect="1"/>
          </p:cNvPicPr>
          <p:nvPr/>
        </p:nvPicPr>
        <p:blipFill>
          <a:blip r:embed="rId4"/>
          <a:stretch>
            <a:fillRect/>
          </a:stretch>
        </p:blipFill>
        <p:spPr>
          <a:xfrm>
            <a:off x="8525510" y="1276985"/>
            <a:ext cx="3063240" cy="2141220"/>
          </a:xfrm>
          <a:prstGeom prst="rect">
            <a:avLst/>
          </a:prstGeom>
        </p:spPr>
      </p:pic>
      <p:pic>
        <p:nvPicPr>
          <p:cNvPr id="7" name="图片 6"/>
          <p:cNvPicPr>
            <a:picLocks noChangeAspect="1"/>
          </p:cNvPicPr>
          <p:nvPr/>
        </p:nvPicPr>
        <p:blipFill>
          <a:blip r:embed="rId5"/>
          <a:stretch>
            <a:fillRect/>
          </a:stretch>
        </p:blipFill>
        <p:spPr>
          <a:xfrm>
            <a:off x="8213090" y="3606165"/>
            <a:ext cx="3688080" cy="21564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sp>
        <p:nvSpPr>
          <p:cNvPr id="6" name="文本框 5"/>
          <p:cNvSpPr txBox="1"/>
          <p:nvPr/>
        </p:nvSpPr>
        <p:spPr>
          <a:xfrm>
            <a:off x="953930" y="181893"/>
            <a:ext cx="1727200" cy="558800"/>
          </a:xfrm>
          <a:prstGeom prst="rect">
            <a:avLst/>
          </a:prstGeom>
          <a:noFill/>
        </p:spPr>
        <p:txBody>
          <a:bodyPr wrap="none" rtlCol="0">
            <a:spAutoFit/>
          </a:bodyPr>
          <a:lstStyle/>
          <a:p>
            <a:pPr marL="0" marR="0" lvl="0" indent="0" algn="ctr" defTabSz="433705" rtl="0" eaLnBrk="1" fontAlgn="auto" latinLnBrk="0" hangingPunct="1">
              <a:lnSpc>
                <a:spcPct val="100000"/>
              </a:lnSpc>
              <a:spcBef>
                <a:spcPts val="0"/>
              </a:spcBef>
              <a:spcAft>
                <a:spcPts val="0"/>
              </a:spcAft>
              <a:buClrTx/>
              <a:buSzTx/>
              <a:buFontTx/>
              <a:buNone/>
              <a:defRPr/>
            </a:pPr>
            <a:r>
              <a:rPr lang="zh-CN" altLang="en-US" sz="3035" b="1"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机械培训</a:t>
            </a:r>
            <a:endParaRPr kumimoji="0" lang="zh-CN" altLang="en-US" sz="3035" b="1" i="0" u="none" strike="noStrike" kern="1200" cap="none" spc="0" normalizeH="0" baseline="0" noProof="0" dirty="0">
              <a:ln>
                <a:noFill/>
              </a:ln>
              <a:solidFill>
                <a:srgbClr val="1CADE4"/>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 name="文本框 1"/>
          <p:cNvSpPr txBox="1"/>
          <p:nvPr/>
        </p:nvSpPr>
        <p:spPr>
          <a:xfrm>
            <a:off x="337820" y="985520"/>
            <a:ext cx="7171690" cy="3784600"/>
          </a:xfrm>
          <a:prstGeom prst="rect">
            <a:avLst/>
          </a:prstGeom>
          <a:noFill/>
        </p:spPr>
        <p:txBody>
          <a:bodyPr wrap="square" rtlCol="0">
            <a:spAutoFit/>
          </a:bodyPr>
          <a:lstStyle/>
          <a:p>
            <a:pPr algn="l"/>
            <a:r>
              <a:rPr lang="en-US" altLang="zh-CN"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3.5</a:t>
            </a:r>
            <a:r>
              <a:rPr lang="zh-CN" altLang="en-US"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交叉滚子轴承：</a:t>
            </a:r>
          </a:p>
          <a:p>
            <a:pPr algn="l"/>
            <a:endParaRPr lang="zh-CN" altLang="en-US"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a:p>
            <a:pPr algn="l"/>
            <a:r>
              <a:rPr lang="zh-CN"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        轴承简介</a:t>
            </a:r>
            <a:r>
              <a:rPr lang="en-US" altLang="zh-CN"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endParaRPr>
          </a:p>
          <a:p>
            <a:pPr lvl="1" algn="l">
              <a:buClrTx/>
              <a:buSzTx/>
              <a:buFontTx/>
            </a:pPr>
            <a:r>
              <a:rPr lang="en-US" altLang="zh-CN" b="1"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dirty="0" err="1">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交叉滚子轴承是一种内圈分割、外圈旋转</a:t>
            </a:r>
            <a:r>
              <a:rPr lang="en-US" altLang="zh-CN"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 的特殊型号轴承。因被分割的内环或外环，在装入滚柱和间隔保持器后，与交叉滚柱轴环固定在一起，以防止互相分离，故安装交叉滚柱轴环时操作简单。由于滚柱为交叉排列，因此只用1套交叉滚柱轴环就</a:t>
            </a:r>
            <a:r>
              <a:rPr lang="en-US" altLang="zh-CN"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可承受各个方向的负荷，与传统型号相比，刚性提高3~4倍</a:t>
            </a:r>
            <a:r>
              <a:rPr lang="en-US" altLang="zh-CN"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。同时，因交叉滚子轴承内圈或外圈是两分割的构造，轴承间隙可调整，即使被施加预载，也能获得高精度地旋转运动。而且，由于其特殊的结构，在工业机器人中通常用作关节轴承。</a:t>
            </a:r>
          </a:p>
          <a:p>
            <a:pPr lvl="1" algn="l">
              <a:buClrTx/>
              <a:buSzTx/>
              <a:buFontTx/>
            </a:pPr>
            <a:r>
              <a:rPr lang="en-US" altLang="zh-CN" b="1"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dirty="0" err="1">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在RM比赛中，由于交叉滚子轴承优秀的性能，常</a:t>
            </a:r>
            <a:r>
              <a:rPr lang="zh-CN" altLang="en-US"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用于云台</a:t>
            </a:r>
            <a:r>
              <a:rPr lang="en-US" altLang="zh-CN"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yaw</a:t>
            </a:r>
            <a:r>
              <a:rPr lang="zh-CN" altLang="en-US"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轴结构。</a:t>
            </a:r>
          </a:p>
        </p:txBody>
      </p:sp>
      <p:sp>
        <p:nvSpPr>
          <p:cNvPr id="5" name="文本框 4"/>
          <p:cNvSpPr txBox="1"/>
          <p:nvPr/>
        </p:nvSpPr>
        <p:spPr>
          <a:xfrm>
            <a:off x="9660890" y="4793615"/>
            <a:ext cx="1563370" cy="368300"/>
          </a:xfrm>
          <a:prstGeom prst="rect">
            <a:avLst/>
          </a:prstGeom>
          <a:noFill/>
        </p:spPr>
        <p:txBody>
          <a:bodyPr wrap="square" rtlCol="0">
            <a:spAutoFit/>
          </a:bodyPr>
          <a:lstStyle/>
          <a:p>
            <a:r>
              <a:rPr lang="zh-CN">
                <a:latin typeface="Times New Roman" panose="02020603050405020304" pitchFamily="18" charset="0"/>
                <a:ea typeface="微软雅黑" panose="020B0503020204020204" pitchFamily="34" charset="-122"/>
                <a:sym typeface="Times New Roman" panose="02020603050405020304" pitchFamily="18" charset="0"/>
              </a:rPr>
              <a:t>交叉滚子轴承</a:t>
            </a:r>
          </a:p>
        </p:txBody>
      </p:sp>
      <p:pic>
        <p:nvPicPr>
          <p:cNvPr id="4" name="图片 3"/>
          <p:cNvPicPr>
            <a:picLocks noChangeAspect="1"/>
          </p:cNvPicPr>
          <p:nvPr/>
        </p:nvPicPr>
        <p:blipFill>
          <a:blip r:embed="rId4"/>
          <a:stretch>
            <a:fillRect/>
          </a:stretch>
        </p:blipFill>
        <p:spPr>
          <a:xfrm>
            <a:off x="8012430" y="1800860"/>
            <a:ext cx="4053205" cy="28035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sp>
        <p:nvSpPr>
          <p:cNvPr id="6" name="文本框 5"/>
          <p:cNvSpPr txBox="1"/>
          <p:nvPr/>
        </p:nvSpPr>
        <p:spPr>
          <a:xfrm>
            <a:off x="953930" y="181893"/>
            <a:ext cx="1727200" cy="558800"/>
          </a:xfrm>
          <a:prstGeom prst="rect">
            <a:avLst/>
          </a:prstGeom>
          <a:noFill/>
        </p:spPr>
        <p:txBody>
          <a:bodyPr wrap="none" rtlCol="0">
            <a:spAutoFit/>
          </a:bodyPr>
          <a:lstStyle/>
          <a:p>
            <a:pPr marL="0" marR="0" lvl="0" indent="0" algn="ctr" defTabSz="433705" rtl="0" eaLnBrk="1" fontAlgn="auto" latinLnBrk="0" hangingPunct="1">
              <a:lnSpc>
                <a:spcPct val="100000"/>
              </a:lnSpc>
              <a:spcBef>
                <a:spcPts val="0"/>
              </a:spcBef>
              <a:spcAft>
                <a:spcPts val="0"/>
              </a:spcAft>
              <a:buClrTx/>
              <a:buSzTx/>
              <a:buFontTx/>
              <a:buNone/>
              <a:defRPr/>
            </a:pPr>
            <a:r>
              <a:rPr lang="zh-CN" altLang="en-US" sz="3035" b="1"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机械培训</a:t>
            </a:r>
            <a:endParaRPr kumimoji="0" lang="zh-CN" altLang="en-US" sz="3035" b="1" i="0" u="none" strike="noStrike" kern="1200" cap="none" spc="0" normalizeH="0" baseline="0" noProof="0" dirty="0">
              <a:ln>
                <a:noFill/>
              </a:ln>
              <a:solidFill>
                <a:srgbClr val="1CADE4"/>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 name="文本框 1"/>
          <p:cNvSpPr txBox="1"/>
          <p:nvPr/>
        </p:nvSpPr>
        <p:spPr>
          <a:xfrm>
            <a:off x="337820" y="1093470"/>
            <a:ext cx="7171690" cy="2953385"/>
          </a:xfrm>
          <a:prstGeom prst="rect">
            <a:avLst/>
          </a:prstGeom>
          <a:noFill/>
        </p:spPr>
        <p:txBody>
          <a:bodyPr wrap="square" rtlCol="0">
            <a:spAutoFit/>
          </a:bodyPr>
          <a:lstStyle/>
          <a:p>
            <a:pPr algn="l"/>
            <a:r>
              <a:rPr lang="en-US" altLang="zh-CN"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3.6</a:t>
            </a:r>
            <a:r>
              <a:rPr lang="zh-CN" altLang="en-US"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关节轴承：</a:t>
            </a:r>
          </a:p>
          <a:p>
            <a:pPr algn="l"/>
            <a:endParaRPr lang="zh-CN" altLang="en-US"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lgn="l">
              <a:buFont typeface="Wingdings" panose="05000000000000000000" charset="0"/>
              <a:buChar char="u"/>
            </a:pPr>
            <a:r>
              <a:rPr lang="zh-CN"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轴承简介</a:t>
            </a:r>
            <a:r>
              <a:rPr lang="en-US" altLang="zh-CN"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b="1"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a:p>
            <a:pPr lvl="1" algn="l">
              <a:buClrTx/>
              <a:buSzTx/>
              <a:buFontTx/>
            </a:pPr>
            <a:r>
              <a:rPr lang="en-US" altLang="zh-CN" b="1"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关节轴承的结构比滚动轴承简单，其主要是由一个有外球面的内圈和一个有内球面的外圈组成。关节轴承一般用于速度较低的摆动运动（即角运动），</a:t>
            </a:r>
            <a:r>
              <a:rPr lang="en-US" altLang="zh-CN" dirty="0" err="1">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由于滑动表面为球面形，亦</a:t>
            </a:r>
            <a:r>
              <a:rPr lang="en-US" altLang="zh-CN" dirty="0" err="1">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可在一定角度范围内作倾斜运动</a:t>
            </a:r>
            <a:r>
              <a:rPr lang="en-US" altLang="zh-CN" dirty="0" err="1">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（即调心运动</a:t>
            </a:r>
            <a:r>
              <a:rPr lang="en-US" altLang="zh-CN"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），在支承轴与轴壳孔不同心度较大时，仍能正常工作。自润滑关节轴承应用于水利、专业机械等行业。关节轴承一般分为向心关节轴承和杆端关节轴承。</a:t>
            </a:r>
          </a:p>
          <a:p>
            <a:pPr lvl="1" algn="l">
              <a:buClrTx/>
              <a:buSzTx/>
              <a:buFontTx/>
            </a:pPr>
            <a:r>
              <a:rPr lang="en-US" altLang="zh-CN" b="1"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	</a:t>
            </a:r>
          </a:p>
        </p:txBody>
      </p:sp>
      <p:sp>
        <p:nvSpPr>
          <p:cNvPr id="5" name="文本框 4"/>
          <p:cNvSpPr txBox="1"/>
          <p:nvPr/>
        </p:nvSpPr>
        <p:spPr>
          <a:xfrm>
            <a:off x="9279890" y="4276090"/>
            <a:ext cx="1563370" cy="368300"/>
          </a:xfrm>
          <a:prstGeom prst="rect">
            <a:avLst/>
          </a:prstGeom>
          <a:noFill/>
        </p:spPr>
        <p:txBody>
          <a:bodyPr wrap="square" rtlCol="0">
            <a:spAutoFit/>
          </a:bodyPr>
          <a:lstStyle/>
          <a:p>
            <a:r>
              <a:rPr lang="zh-CN">
                <a:latin typeface="Times New Roman" panose="02020603050405020304" pitchFamily="18" charset="0"/>
                <a:ea typeface="微软雅黑" panose="020B0503020204020204" pitchFamily="34" charset="-122"/>
                <a:sym typeface="Times New Roman" panose="02020603050405020304" pitchFamily="18" charset="0"/>
              </a:rPr>
              <a:t>关节轴承</a:t>
            </a:r>
          </a:p>
        </p:txBody>
      </p:sp>
      <p:pic>
        <p:nvPicPr>
          <p:cNvPr id="7" name="图片 6"/>
          <p:cNvPicPr>
            <a:picLocks noChangeAspect="1"/>
          </p:cNvPicPr>
          <p:nvPr/>
        </p:nvPicPr>
        <p:blipFill>
          <a:blip r:embed="rId4"/>
          <a:stretch>
            <a:fillRect/>
          </a:stretch>
        </p:blipFill>
        <p:spPr>
          <a:xfrm>
            <a:off x="8568690" y="1919605"/>
            <a:ext cx="2985770" cy="22174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sp>
        <p:nvSpPr>
          <p:cNvPr id="6" name="文本框 5"/>
          <p:cNvSpPr txBox="1"/>
          <p:nvPr/>
        </p:nvSpPr>
        <p:spPr>
          <a:xfrm>
            <a:off x="953930" y="181893"/>
            <a:ext cx="1727200" cy="558800"/>
          </a:xfrm>
          <a:prstGeom prst="rect">
            <a:avLst/>
          </a:prstGeom>
          <a:noFill/>
        </p:spPr>
        <p:txBody>
          <a:bodyPr wrap="none" rtlCol="0">
            <a:spAutoFit/>
          </a:bodyPr>
          <a:lstStyle/>
          <a:p>
            <a:pPr marL="0" marR="0" lvl="0" indent="0" algn="ctr" defTabSz="433705" rtl="0" eaLnBrk="1" fontAlgn="auto" latinLnBrk="0" hangingPunct="1">
              <a:lnSpc>
                <a:spcPct val="100000"/>
              </a:lnSpc>
              <a:spcBef>
                <a:spcPts val="0"/>
              </a:spcBef>
              <a:spcAft>
                <a:spcPts val="0"/>
              </a:spcAft>
              <a:buClrTx/>
              <a:buSzTx/>
              <a:buFontTx/>
              <a:buNone/>
              <a:defRPr/>
            </a:pPr>
            <a:r>
              <a:rPr lang="zh-CN" altLang="en-US" sz="3035" b="1"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机械培训</a:t>
            </a:r>
            <a:endParaRPr kumimoji="0" lang="zh-CN" altLang="en-US" sz="3035" b="1" i="0" u="none" strike="noStrike" kern="1200" cap="none" spc="0" normalizeH="0" baseline="0" noProof="0" dirty="0">
              <a:ln>
                <a:noFill/>
              </a:ln>
              <a:solidFill>
                <a:srgbClr val="1CADE4"/>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 name="文本框 1"/>
          <p:cNvSpPr txBox="1"/>
          <p:nvPr/>
        </p:nvSpPr>
        <p:spPr>
          <a:xfrm>
            <a:off x="3296910" y="1305836"/>
            <a:ext cx="4862195" cy="2799715"/>
          </a:xfrm>
          <a:prstGeom prst="rect">
            <a:avLst/>
          </a:prstGeom>
          <a:noFill/>
        </p:spPr>
        <p:txBody>
          <a:bodyPr wrap="square" rtlCol="0" anchor="t">
            <a:spAutoFit/>
          </a:bodyPr>
          <a:lstStyle/>
          <a:p>
            <a:r>
              <a:rPr lang="zh-CN" altLang="en-US" sz="32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四、弹簧</a:t>
            </a:r>
          </a:p>
          <a:p>
            <a:endParaRPr lang="zh-CN" altLang="en-US"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a:p>
            <a:pPr lvl="1"/>
            <a:r>
              <a:rPr lang="zh-CN" altLang="en-US"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1.1 压缩弹簧</a:t>
            </a:r>
          </a:p>
          <a:p>
            <a:pPr lvl="1"/>
            <a:r>
              <a:rPr lang="zh-CN" altLang="en-US"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1.2 拉伸弹簧</a:t>
            </a:r>
          </a:p>
          <a:p>
            <a:pPr lvl="1"/>
            <a:r>
              <a:rPr lang="zh-CN" altLang="en-US"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1.3 扭力弹簧</a:t>
            </a:r>
          </a:p>
          <a:p>
            <a:pPr lvl="1"/>
            <a:r>
              <a:rPr lang="zh-CN" altLang="en-US"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1.4 片弹簧</a:t>
            </a:r>
          </a:p>
          <a:p>
            <a:pPr lvl="1"/>
            <a:r>
              <a:rPr lang="zh-CN" altLang="en-US"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1.5 发条弹簧</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sp>
        <p:nvSpPr>
          <p:cNvPr id="6" name="文本框 5"/>
          <p:cNvSpPr txBox="1"/>
          <p:nvPr/>
        </p:nvSpPr>
        <p:spPr>
          <a:xfrm>
            <a:off x="953930" y="181893"/>
            <a:ext cx="1727200" cy="558800"/>
          </a:xfrm>
          <a:prstGeom prst="rect">
            <a:avLst/>
          </a:prstGeom>
          <a:noFill/>
        </p:spPr>
        <p:txBody>
          <a:bodyPr wrap="none" rtlCol="0">
            <a:spAutoFit/>
          </a:bodyPr>
          <a:lstStyle/>
          <a:p>
            <a:pPr marL="0" marR="0" lvl="0" indent="0" algn="ctr" defTabSz="433705" rtl="0" eaLnBrk="1" fontAlgn="auto" latinLnBrk="0" hangingPunct="1">
              <a:lnSpc>
                <a:spcPct val="100000"/>
              </a:lnSpc>
              <a:spcBef>
                <a:spcPts val="0"/>
              </a:spcBef>
              <a:spcAft>
                <a:spcPts val="0"/>
              </a:spcAft>
              <a:buClrTx/>
              <a:buSzTx/>
              <a:buFontTx/>
              <a:buNone/>
              <a:defRPr/>
            </a:pPr>
            <a:r>
              <a:rPr lang="zh-CN" altLang="en-US" sz="3035" b="1"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机械培训</a:t>
            </a:r>
            <a:endParaRPr kumimoji="0" lang="zh-CN" altLang="en-US" sz="3035" b="1" i="0" u="none" strike="noStrike" kern="1200" cap="none" spc="0" normalizeH="0" baseline="0" noProof="0" dirty="0">
              <a:ln>
                <a:noFill/>
              </a:ln>
              <a:solidFill>
                <a:srgbClr val="1CADE4"/>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 name="文本框 2"/>
          <p:cNvSpPr txBox="1"/>
          <p:nvPr/>
        </p:nvSpPr>
        <p:spPr>
          <a:xfrm>
            <a:off x="273685" y="961390"/>
            <a:ext cx="5894705" cy="2676525"/>
          </a:xfrm>
          <a:prstGeom prst="rect">
            <a:avLst/>
          </a:prstGeom>
          <a:noFill/>
        </p:spPr>
        <p:txBody>
          <a:bodyPr wrap="square" rtlCol="0">
            <a:spAutoFit/>
          </a:bodyPr>
          <a:lstStyle/>
          <a:p>
            <a:pPr algn="l"/>
            <a:r>
              <a:rPr lang="zh-CN" altLang="en-US"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弹簧：</a:t>
            </a:r>
          </a:p>
          <a:p>
            <a:pPr algn="l"/>
            <a:endParaRPr lang="zh-CN" altLang="en-US"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lgn="l">
              <a:buFont typeface="Wingdings" panose="05000000000000000000" charset="0"/>
              <a:buChar char="u"/>
            </a:pPr>
            <a:r>
              <a:rPr b="1" dirty="0" err="1">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简介</a:t>
            </a:r>
            <a:r>
              <a:rPr b="1"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 ：</a:t>
            </a:r>
          </a:p>
          <a:p>
            <a:pPr lvl="1" algn="l"/>
            <a:r>
              <a:rPr lang="en-US" dirty="0">
                <a:latin typeface="Times New Roman" panose="02020603050405020304" pitchFamily="18" charset="0"/>
                <a:ea typeface="微软雅黑" panose="020B0503020204020204" pitchFamily="34" charset="-122"/>
                <a:sym typeface="Times New Roman" panose="02020603050405020304" pitchFamily="18" charset="0"/>
              </a:rPr>
              <a:t>	</a:t>
            </a:r>
            <a:r>
              <a:rPr lang="en-US" dirty="0" err="1">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弹簧是一种利用弹性来工作的机械零件</a:t>
            </a:r>
            <a:r>
              <a:rPr lang="en-US" dirty="0" err="1">
                <a:latin typeface="Times New Roman" panose="02020603050405020304" pitchFamily="18" charset="0"/>
                <a:ea typeface="微软雅黑" panose="020B0503020204020204" pitchFamily="34" charset="-122"/>
                <a:sym typeface="Times New Roman" panose="02020603050405020304" pitchFamily="18" charset="0"/>
              </a:rPr>
              <a:t>。用弹性材料制成的零件在外力作用下发生形变，除去外力后又恢复原状。亦作</a:t>
            </a:r>
            <a:r>
              <a:rPr lang="en-US" dirty="0">
                <a:latin typeface="Times New Roman" panose="02020603050405020304" pitchFamily="18" charset="0"/>
                <a:ea typeface="微软雅黑" panose="020B0503020204020204" pitchFamily="34" charset="-122"/>
                <a:sym typeface="Times New Roman" panose="02020603050405020304" pitchFamily="18" charset="0"/>
              </a:rPr>
              <a:t>“ </a:t>
            </a:r>
            <a:r>
              <a:rPr lang="en-US" dirty="0" err="1">
                <a:latin typeface="Times New Roman" panose="02020603050405020304" pitchFamily="18" charset="0"/>
                <a:ea typeface="微软雅黑" panose="020B0503020204020204" pitchFamily="34" charset="-122"/>
                <a:sym typeface="Times New Roman" panose="02020603050405020304" pitchFamily="18" charset="0"/>
              </a:rPr>
              <a:t>弹簧</a:t>
            </a:r>
            <a:r>
              <a:rPr lang="en-US" dirty="0">
                <a:latin typeface="Times New Roman" panose="02020603050405020304" pitchFamily="18" charset="0"/>
                <a:ea typeface="微软雅黑" panose="020B0503020204020204" pitchFamily="34" charset="-122"/>
                <a:sym typeface="Times New Roman" panose="02020603050405020304" pitchFamily="18" charset="0"/>
              </a:rPr>
              <a:t> ”。</a:t>
            </a:r>
            <a:r>
              <a:rPr lang="en-US" dirty="0" err="1">
                <a:latin typeface="Times New Roman" panose="02020603050405020304" pitchFamily="18" charset="0"/>
                <a:ea typeface="微软雅黑" panose="020B0503020204020204" pitchFamily="34" charset="-122"/>
                <a:sym typeface="Times New Roman" panose="02020603050405020304" pitchFamily="18" charset="0"/>
              </a:rPr>
              <a:t>一般用弹簧钢制成。弹簧的种类复杂多样，</a:t>
            </a:r>
            <a:r>
              <a:rPr lang="en-US" dirty="0" err="1">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按形状分，主要有螺旋弹簧、涡卷弹簧、板弹簧、异型弹簧等</a:t>
            </a:r>
            <a:r>
              <a:rPr lang="en-US"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dirty="0">
              <a:latin typeface="Times New Roman" panose="02020603050405020304" pitchFamily="18" charset="0"/>
              <a:ea typeface="微软雅黑" panose="020B0503020204020204" pitchFamily="34" charset="-122"/>
              <a:sym typeface="Times New Roman" panose="02020603050405020304" pitchFamily="18" charset="0"/>
            </a:endParaRPr>
          </a:p>
          <a:p>
            <a:pPr lvl="1" algn="l"/>
            <a:endParaRPr 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5" name="图片 4"/>
          <p:cNvPicPr>
            <a:picLocks noChangeAspect="1"/>
          </p:cNvPicPr>
          <p:nvPr/>
        </p:nvPicPr>
        <p:blipFill>
          <a:blip r:embed="rId4"/>
          <a:stretch>
            <a:fillRect/>
          </a:stretch>
        </p:blipFill>
        <p:spPr>
          <a:xfrm>
            <a:off x="7064375" y="1544955"/>
            <a:ext cx="4578985" cy="3418840"/>
          </a:xfrm>
          <a:prstGeom prst="rect">
            <a:avLst/>
          </a:prstGeom>
        </p:spPr>
      </p:pic>
      <p:sp>
        <p:nvSpPr>
          <p:cNvPr id="2" name="文本框 1"/>
          <p:cNvSpPr txBox="1"/>
          <p:nvPr/>
        </p:nvSpPr>
        <p:spPr>
          <a:xfrm>
            <a:off x="9033510" y="5118735"/>
            <a:ext cx="640080" cy="368300"/>
          </a:xfrm>
          <a:prstGeom prst="rect">
            <a:avLst/>
          </a:prstGeom>
          <a:noFill/>
        </p:spPr>
        <p:txBody>
          <a:bodyPr wrap="squar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弹簧</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sp>
        <p:nvSpPr>
          <p:cNvPr id="6" name="文本框 5"/>
          <p:cNvSpPr txBox="1"/>
          <p:nvPr/>
        </p:nvSpPr>
        <p:spPr>
          <a:xfrm>
            <a:off x="953930" y="181893"/>
            <a:ext cx="1727200" cy="558800"/>
          </a:xfrm>
          <a:prstGeom prst="rect">
            <a:avLst/>
          </a:prstGeom>
          <a:noFill/>
        </p:spPr>
        <p:txBody>
          <a:bodyPr wrap="none" rtlCol="0">
            <a:spAutoFit/>
          </a:bodyPr>
          <a:lstStyle/>
          <a:p>
            <a:pPr marL="0" marR="0" lvl="0" indent="0" algn="ctr" defTabSz="433705" rtl="0" eaLnBrk="1" fontAlgn="auto" latinLnBrk="0" hangingPunct="1">
              <a:lnSpc>
                <a:spcPct val="100000"/>
              </a:lnSpc>
              <a:spcBef>
                <a:spcPts val="0"/>
              </a:spcBef>
              <a:spcAft>
                <a:spcPts val="0"/>
              </a:spcAft>
              <a:buClrTx/>
              <a:buSzTx/>
              <a:buFontTx/>
              <a:buNone/>
              <a:defRPr/>
            </a:pPr>
            <a:r>
              <a:rPr lang="zh-CN" altLang="en-US" sz="3035" b="1"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机械培训</a:t>
            </a:r>
            <a:endParaRPr kumimoji="0" lang="zh-CN" altLang="en-US" sz="3035" b="1" i="0" u="none" strike="noStrike" kern="1200" cap="none" spc="0" normalizeH="0" baseline="0" noProof="0" dirty="0">
              <a:ln>
                <a:noFill/>
              </a:ln>
              <a:solidFill>
                <a:srgbClr val="1CADE4"/>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 name="文本框 2"/>
          <p:cNvSpPr txBox="1"/>
          <p:nvPr/>
        </p:nvSpPr>
        <p:spPr>
          <a:xfrm>
            <a:off x="337820" y="1045210"/>
            <a:ext cx="6873875" cy="2953385"/>
          </a:xfrm>
          <a:prstGeom prst="rect">
            <a:avLst/>
          </a:prstGeom>
          <a:noFill/>
        </p:spPr>
        <p:txBody>
          <a:bodyPr wrap="square" rtlCol="0">
            <a:spAutoFit/>
          </a:bodyPr>
          <a:lstStyle/>
          <a:p>
            <a:pPr algn="l"/>
            <a:r>
              <a:rPr lang="zh-CN" altLang="en-US"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压缩弹簧：</a:t>
            </a:r>
          </a:p>
          <a:p>
            <a:pPr algn="l"/>
            <a:endParaRPr lang="zh-CN" altLang="en-US"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lgn="l">
              <a:buFont typeface="Wingdings" panose="05000000000000000000" charset="0"/>
              <a:buChar char="u"/>
            </a:pPr>
            <a:r>
              <a:rPr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 </a:t>
            </a:r>
            <a:r>
              <a:rPr lang="zh-CN" b="1"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弹簧</a:t>
            </a:r>
            <a:r>
              <a:rPr b="1" dirty="0" err="1">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简介</a:t>
            </a:r>
            <a:r>
              <a:rPr b="1"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 ：</a:t>
            </a:r>
          </a:p>
          <a:p>
            <a:pPr lvl="1" algn="l"/>
            <a:r>
              <a:rPr lang="en-US" dirty="0">
                <a:latin typeface="Times New Roman" panose="02020603050405020304" pitchFamily="18" charset="0"/>
                <a:ea typeface="微软雅黑" panose="020B0503020204020204" pitchFamily="34" charset="-122"/>
                <a:sym typeface="Times New Roman" panose="02020603050405020304" pitchFamily="18" charset="0"/>
              </a:rPr>
              <a:t>	</a:t>
            </a:r>
            <a:r>
              <a:rPr lang="en-US" dirty="0" err="1">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压缩弹簧（压簧）是承受轴向压力的螺旋弹簧</a:t>
            </a:r>
            <a:r>
              <a:rPr lang="en-US" dirty="0" err="1">
                <a:latin typeface="Times New Roman" panose="02020603050405020304" pitchFamily="18" charset="0"/>
                <a:ea typeface="微软雅黑" panose="020B0503020204020204" pitchFamily="34" charset="-122"/>
                <a:sym typeface="Times New Roman" panose="02020603050405020304" pitchFamily="18" charset="0"/>
              </a:rPr>
              <a:t>，</a:t>
            </a:r>
            <a:r>
              <a:rPr lang="en-US" dirty="0" err="1">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弹簧一</a:t>
            </a:r>
            <a:endParaRPr lang="en-US"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endParaRPr>
          </a:p>
          <a:p>
            <a:pPr lvl="1" algn="l"/>
            <a:r>
              <a:rPr lang="en-US"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般分为等节距弹簧和变节距弹簧</a:t>
            </a:r>
            <a:r>
              <a:rPr lang="en-US" dirty="0">
                <a:latin typeface="Times New Roman" panose="02020603050405020304" pitchFamily="18" charset="0"/>
                <a:ea typeface="微软雅黑" panose="020B0503020204020204" pitchFamily="34" charset="-122"/>
                <a:sym typeface="Times New Roman" panose="02020603050405020304" pitchFamily="18" charset="0"/>
              </a:rPr>
              <a:t>，压缩弹簧的形状有：圆柱形、圆锥形、中凸形和中凹形以及少量的非圆形等，压缩弹簧的圈与圈之间有一定的间隙，当受到外载荷时弹簧收缩变形，储存变形能。变节距的弹簧越来越普遍，不在是只是等节距弹簧，变节距弹簧能够在不同的环境下发挥出不同的作用。</a:t>
            </a:r>
          </a:p>
          <a:p>
            <a:pPr lvl="1" algn="l"/>
            <a:endParaRPr 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 name="文本框 6"/>
          <p:cNvSpPr txBox="1"/>
          <p:nvPr/>
        </p:nvSpPr>
        <p:spPr>
          <a:xfrm>
            <a:off x="9506585" y="3408680"/>
            <a:ext cx="1554480" cy="368300"/>
          </a:xfrm>
          <a:prstGeom prst="rect">
            <a:avLst/>
          </a:prstGeom>
          <a:noFill/>
        </p:spPr>
        <p:txBody>
          <a:bodyPr wrap="non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双通六角铜柱</a:t>
            </a:r>
          </a:p>
        </p:txBody>
      </p:sp>
      <p:sp>
        <p:nvSpPr>
          <p:cNvPr id="8" name="文本框 7"/>
          <p:cNvSpPr txBox="1"/>
          <p:nvPr/>
        </p:nvSpPr>
        <p:spPr>
          <a:xfrm>
            <a:off x="9153525" y="4895215"/>
            <a:ext cx="1097280" cy="368300"/>
          </a:xfrm>
          <a:prstGeom prst="rect">
            <a:avLst/>
          </a:prstGeom>
          <a:noFill/>
        </p:spPr>
        <p:txBody>
          <a:bodyPr wrap="non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压缩弹簧</a:t>
            </a:r>
          </a:p>
        </p:txBody>
      </p:sp>
      <p:pic>
        <p:nvPicPr>
          <p:cNvPr id="4" name="图片 3"/>
          <p:cNvPicPr>
            <a:picLocks noChangeAspect="1"/>
          </p:cNvPicPr>
          <p:nvPr/>
        </p:nvPicPr>
        <p:blipFill>
          <a:blip r:embed="rId4"/>
          <a:stretch>
            <a:fillRect/>
          </a:stretch>
        </p:blipFill>
        <p:spPr>
          <a:xfrm>
            <a:off x="8025765" y="1708785"/>
            <a:ext cx="3810000" cy="2857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sp>
        <p:nvSpPr>
          <p:cNvPr id="6" name="文本框 5"/>
          <p:cNvSpPr txBox="1"/>
          <p:nvPr/>
        </p:nvSpPr>
        <p:spPr>
          <a:xfrm>
            <a:off x="953930" y="181893"/>
            <a:ext cx="1727200" cy="558800"/>
          </a:xfrm>
          <a:prstGeom prst="rect">
            <a:avLst/>
          </a:prstGeom>
          <a:noFill/>
        </p:spPr>
        <p:txBody>
          <a:bodyPr wrap="none" rtlCol="0">
            <a:spAutoFit/>
          </a:bodyPr>
          <a:lstStyle/>
          <a:p>
            <a:pPr marL="0" marR="0" lvl="0" indent="0" algn="ctr" defTabSz="433705" rtl="0" eaLnBrk="1" fontAlgn="auto" latinLnBrk="0" hangingPunct="1">
              <a:lnSpc>
                <a:spcPct val="100000"/>
              </a:lnSpc>
              <a:spcBef>
                <a:spcPts val="0"/>
              </a:spcBef>
              <a:spcAft>
                <a:spcPts val="0"/>
              </a:spcAft>
              <a:buClrTx/>
              <a:buSzTx/>
              <a:buFontTx/>
              <a:buNone/>
              <a:defRPr/>
            </a:pPr>
            <a:r>
              <a:rPr lang="zh-CN" altLang="en-US" sz="3035" b="1"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机械培训</a:t>
            </a:r>
            <a:endParaRPr kumimoji="0" lang="zh-CN" altLang="en-US" sz="3035" b="1" i="0" u="none" strike="noStrike" kern="1200" cap="none" spc="0" normalizeH="0" baseline="0" noProof="0" dirty="0">
              <a:ln>
                <a:noFill/>
              </a:ln>
              <a:solidFill>
                <a:srgbClr val="1CADE4"/>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 name="文本框 2"/>
          <p:cNvSpPr txBox="1"/>
          <p:nvPr/>
        </p:nvSpPr>
        <p:spPr>
          <a:xfrm>
            <a:off x="337820" y="1019175"/>
            <a:ext cx="6873875" cy="1014730"/>
          </a:xfrm>
          <a:prstGeom prst="rect">
            <a:avLst/>
          </a:prstGeom>
          <a:noFill/>
        </p:spPr>
        <p:txBody>
          <a:bodyPr wrap="square" rtlCol="0">
            <a:spAutoFit/>
          </a:bodyPr>
          <a:lstStyle/>
          <a:p>
            <a:pPr algn="l"/>
            <a:r>
              <a:rPr lang="zh-CN" altLang="en-US"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压缩弹簧：</a:t>
            </a:r>
          </a:p>
          <a:p>
            <a:pPr algn="l"/>
            <a:endParaRPr lang="zh-CN" altLang="en-US"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a:p>
            <a:pPr lvl="1" algn="l"/>
            <a:r>
              <a:rPr lang="zh-CN" altLang="en-US"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压缩弹簧弹力的计算公式：</a:t>
            </a:r>
          </a:p>
        </p:txBody>
      </p:sp>
      <p:sp>
        <p:nvSpPr>
          <p:cNvPr id="7" name="文本框 6"/>
          <p:cNvSpPr txBox="1"/>
          <p:nvPr/>
        </p:nvSpPr>
        <p:spPr>
          <a:xfrm>
            <a:off x="9506585" y="3408680"/>
            <a:ext cx="1554480" cy="368300"/>
          </a:xfrm>
          <a:prstGeom prst="rect">
            <a:avLst/>
          </a:prstGeom>
          <a:noFill/>
        </p:spPr>
        <p:txBody>
          <a:bodyPr wrap="non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双通六角铜柱</a:t>
            </a:r>
          </a:p>
        </p:txBody>
      </p:sp>
      <p:sp>
        <p:nvSpPr>
          <p:cNvPr id="8" name="文本框 7"/>
          <p:cNvSpPr txBox="1"/>
          <p:nvPr/>
        </p:nvSpPr>
        <p:spPr>
          <a:xfrm>
            <a:off x="9153525" y="4895215"/>
            <a:ext cx="1097280" cy="368300"/>
          </a:xfrm>
          <a:prstGeom prst="rect">
            <a:avLst/>
          </a:prstGeom>
          <a:noFill/>
        </p:spPr>
        <p:txBody>
          <a:bodyPr wrap="non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压缩弹簧</a:t>
            </a:r>
          </a:p>
        </p:txBody>
      </p:sp>
      <p:pic>
        <p:nvPicPr>
          <p:cNvPr id="4" name="图片 3"/>
          <p:cNvPicPr>
            <a:picLocks noChangeAspect="1"/>
          </p:cNvPicPr>
          <p:nvPr/>
        </p:nvPicPr>
        <p:blipFill>
          <a:blip r:embed="rId4"/>
          <a:stretch>
            <a:fillRect/>
          </a:stretch>
        </p:blipFill>
        <p:spPr>
          <a:xfrm>
            <a:off x="8025765" y="1708785"/>
            <a:ext cx="3810000" cy="2857500"/>
          </a:xfrm>
          <a:prstGeom prst="rect">
            <a:avLst/>
          </a:prstGeom>
        </p:spPr>
      </p:pic>
      <p:pic>
        <p:nvPicPr>
          <p:cNvPr id="9" name="图片 8"/>
          <p:cNvPicPr>
            <a:picLocks noChangeAspect="1"/>
          </p:cNvPicPr>
          <p:nvPr/>
        </p:nvPicPr>
        <p:blipFill>
          <a:blip r:embed="rId5"/>
          <a:stretch>
            <a:fillRect/>
          </a:stretch>
        </p:blipFill>
        <p:spPr>
          <a:xfrm>
            <a:off x="2493645" y="2190750"/>
            <a:ext cx="1463040" cy="723900"/>
          </a:xfrm>
          <a:prstGeom prst="rect">
            <a:avLst/>
          </a:prstGeom>
        </p:spPr>
      </p:pic>
      <p:sp>
        <p:nvSpPr>
          <p:cNvPr id="2" name="文本框 1"/>
          <p:cNvSpPr txBox="1"/>
          <p:nvPr/>
        </p:nvSpPr>
        <p:spPr>
          <a:xfrm>
            <a:off x="1488440" y="3070860"/>
            <a:ext cx="5111750" cy="2306955"/>
          </a:xfrm>
          <a:prstGeom prst="rect">
            <a:avLst/>
          </a:prstGeom>
          <a:noFill/>
        </p:spPr>
        <p:txBody>
          <a:bodyPr wrap="square" rtlCol="0" anchor="t">
            <a:spAutoFit/>
          </a:bodyPr>
          <a:lstStyle/>
          <a:p>
            <a:r>
              <a:rPr lang="zh-CN" altLang="en-US" dirty="0">
                <a:latin typeface="Times New Roman" panose="02020603050405020304" pitchFamily="18" charset="0"/>
                <a:ea typeface="微软雅黑" panose="020B0503020204020204" pitchFamily="34" charset="-122"/>
                <a:cs typeface="+mn-lt"/>
                <a:sym typeface="Times New Roman" panose="02020603050405020304" pitchFamily="18" charset="0"/>
              </a:rPr>
              <a:t>上面公式里每项代表的含义为：</a:t>
            </a:r>
          </a:p>
          <a:p>
            <a:endParaRPr lang="zh-CN" altLang="en-US" dirty="0">
              <a:latin typeface="Times New Roman" panose="02020603050405020304" pitchFamily="18" charset="0"/>
              <a:ea typeface="微软雅黑" panose="020B0503020204020204" pitchFamily="34" charset="-122"/>
              <a:cs typeface="+mn-lt"/>
              <a:sym typeface="Times New Roman" panose="02020603050405020304" pitchFamily="18" charset="0"/>
            </a:endParaRPr>
          </a:p>
          <a:p>
            <a:r>
              <a:rPr lang="zh-CN" altLang="en-US" dirty="0">
                <a:latin typeface="Times New Roman" panose="02020603050405020304" pitchFamily="18" charset="0"/>
                <a:ea typeface="微软雅黑" panose="020B0503020204020204" pitchFamily="34" charset="-122"/>
                <a:cs typeface="+mn-lt"/>
                <a:sym typeface="Times New Roman" panose="02020603050405020304" pitchFamily="18" charset="0"/>
              </a:rPr>
              <a:t>        </a:t>
            </a:r>
            <a:r>
              <a:rPr lang="en-US" altLang="zh-CN" dirty="0">
                <a:latin typeface="Times New Roman" panose="02020603050405020304" pitchFamily="18" charset="0"/>
                <a:ea typeface="微软雅黑" panose="020B0503020204020204" pitchFamily="34" charset="-122"/>
                <a:cs typeface="+mn-lt"/>
                <a:sym typeface="Times New Roman" panose="02020603050405020304" pitchFamily="18" charset="0"/>
              </a:rPr>
              <a:t>1</a:t>
            </a:r>
            <a:r>
              <a:rPr lang="zh-CN" altLang="en-US" dirty="0">
                <a:latin typeface="Times New Roman" panose="02020603050405020304" pitchFamily="18" charset="0"/>
                <a:ea typeface="微软雅黑" panose="020B0503020204020204" pitchFamily="34" charset="-122"/>
                <a:cs typeface="+mn-lt"/>
                <a:sym typeface="Times New Roman" panose="02020603050405020304" pitchFamily="18" charset="0"/>
              </a:rPr>
              <a:t>、G = 剪切弹性模量[MPa, psi]（G值大小为：钢丝8000，不锈钢7200）；</a:t>
            </a:r>
          </a:p>
          <a:p>
            <a:r>
              <a:rPr lang="zh-CN" altLang="en-US" dirty="0">
                <a:latin typeface="Times New Roman" panose="02020603050405020304" pitchFamily="18" charset="0"/>
                <a:ea typeface="微软雅黑" panose="020B0503020204020204" pitchFamily="34" charset="-122"/>
                <a:cs typeface="+mn-lt"/>
                <a:sym typeface="Times New Roman" panose="02020603050405020304" pitchFamily="18" charset="0"/>
              </a:rPr>
              <a:t>        </a:t>
            </a:r>
            <a:r>
              <a:rPr lang="en-US" altLang="zh-CN" dirty="0">
                <a:latin typeface="Times New Roman" panose="02020603050405020304" pitchFamily="18" charset="0"/>
                <a:ea typeface="微软雅黑" panose="020B0503020204020204" pitchFamily="34" charset="-122"/>
                <a:cs typeface="+mn-lt"/>
                <a:sym typeface="Times New Roman" panose="02020603050405020304" pitchFamily="18" charset="0"/>
              </a:rPr>
              <a:t>2</a:t>
            </a:r>
            <a:r>
              <a:rPr lang="zh-CN" altLang="en-US" dirty="0">
                <a:latin typeface="Times New Roman" panose="02020603050405020304" pitchFamily="18" charset="0"/>
                <a:ea typeface="微软雅黑" panose="020B0503020204020204" pitchFamily="34" charset="-122"/>
                <a:cs typeface="+mn-lt"/>
                <a:sym typeface="Times New Roman" panose="02020603050405020304" pitchFamily="18" charset="0"/>
              </a:rPr>
              <a:t>、d = 线径 [mm, in]；</a:t>
            </a:r>
          </a:p>
          <a:p>
            <a:r>
              <a:rPr lang="zh-CN" altLang="en-US" dirty="0">
                <a:latin typeface="Times New Roman" panose="02020603050405020304" pitchFamily="18" charset="0"/>
                <a:ea typeface="微软雅黑" panose="020B0503020204020204" pitchFamily="34" charset="-122"/>
                <a:cs typeface="+mn-lt"/>
                <a:sym typeface="Times New Roman" panose="02020603050405020304" pitchFamily="18" charset="0"/>
              </a:rPr>
              <a:t>        </a:t>
            </a:r>
            <a:r>
              <a:rPr lang="en-US" altLang="zh-CN" dirty="0">
                <a:latin typeface="Times New Roman" panose="02020603050405020304" pitchFamily="18" charset="0"/>
                <a:ea typeface="微软雅黑" panose="020B0503020204020204" pitchFamily="34" charset="-122"/>
                <a:cs typeface="+mn-lt"/>
                <a:sym typeface="Times New Roman" panose="02020603050405020304" pitchFamily="18" charset="0"/>
              </a:rPr>
              <a:t>3</a:t>
            </a:r>
            <a:r>
              <a:rPr lang="zh-CN" altLang="en-US" dirty="0">
                <a:latin typeface="Times New Roman" panose="02020603050405020304" pitchFamily="18" charset="0"/>
                <a:ea typeface="微软雅黑" panose="020B0503020204020204" pitchFamily="34" charset="-122"/>
                <a:cs typeface="+mn-lt"/>
                <a:sym typeface="Times New Roman" panose="02020603050405020304" pitchFamily="18" charset="0"/>
              </a:rPr>
              <a:t>、n = 有效圈数 [-]；</a:t>
            </a:r>
          </a:p>
          <a:p>
            <a:r>
              <a:rPr lang="en-US" altLang="zh-CN" dirty="0">
                <a:latin typeface="Times New Roman" panose="02020603050405020304" pitchFamily="18" charset="0"/>
                <a:ea typeface="微软雅黑" panose="020B0503020204020204" pitchFamily="34" charset="-122"/>
                <a:cs typeface="+mn-lt"/>
                <a:sym typeface="Times New Roman" panose="02020603050405020304" pitchFamily="18" charset="0"/>
              </a:rPr>
              <a:t>        4</a:t>
            </a:r>
            <a:r>
              <a:rPr lang="zh-CN" altLang="en-US" dirty="0">
                <a:latin typeface="Times New Roman" panose="02020603050405020304" pitchFamily="18" charset="0"/>
                <a:ea typeface="微软雅黑" panose="020B0503020204020204" pitchFamily="34" charset="-122"/>
                <a:cs typeface="+mn-lt"/>
                <a:sym typeface="Times New Roman" panose="02020603050405020304" pitchFamily="18" charset="0"/>
              </a:rPr>
              <a:t>、D = 中心直径 [mm]；</a:t>
            </a:r>
          </a:p>
          <a:p>
            <a:r>
              <a:rPr lang="en-US" altLang="zh-CN" dirty="0">
                <a:latin typeface="Times New Roman" panose="02020603050405020304" pitchFamily="18" charset="0"/>
                <a:ea typeface="微软雅黑" panose="020B0503020204020204" pitchFamily="34" charset="-122"/>
                <a:cs typeface="+mn-lt"/>
                <a:sym typeface="Times New Roman" panose="02020603050405020304" pitchFamily="18" charset="0"/>
              </a:rPr>
              <a:t>        5</a:t>
            </a:r>
            <a:r>
              <a:rPr lang="zh-CN" altLang="en-US" dirty="0">
                <a:latin typeface="Times New Roman" panose="02020603050405020304" pitchFamily="18" charset="0"/>
                <a:ea typeface="微软雅黑" panose="020B0503020204020204" pitchFamily="34" charset="-122"/>
                <a:cs typeface="+mn-lt"/>
                <a:sym typeface="Times New Roman" panose="02020603050405020304" pitchFamily="18" charset="0"/>
              </a:rPr>
              <a:t>、k = 弹簧系数 [N/mm</a:t>
            </a:r>
            <a:r>
              <a:rPr lang="en-US" altLang="zh-CN" dirty="0">
                <a:latin typeface="Times New Roman" panose="02020603050405020304" pitchFamily="18" charset="0"/>
                <a:ea typeface="微软雅黑" panose="020B0503020204020204" pitchFamily="34" charset="-122"/>
                <a:cs typeface="+mn-lt"/>
                <a:sym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8"/>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2" name="文本框 51"/>
          <p:cNvSpPr txBox="1"/>
          <p:nvPr/>
        </p:nvSpPr>
        <p:spPr>
          <a:xfrm>
            <a:off x="1323527" y="168190"/>
            <a:ext cx="955040" cy="558800"/>
          </a:xfrm>
          <a:prstGeom prst="rect">
            <a:avLst/>
          </a:prstGeom>
          <a:noFill/>
        </p:spPr>
        <p:txBody>
          <a:bodyPr wrap="none" rtlCol="0">
            <a:spAutoFit/>
          </a:bodyPr>
          <a:lstStyle/>
          <a:p>
            <a:pPr marL="0" marR="0" lvl="0" indent="0" algn="ctr" defTabSz="433705" rtl="0" eaLnBrk="1" fontAlgn="auto" latinLnBrk="0" hangingPunct="1">
              <a:lnSpc>
                <a:spcPct val="100000"/>
              </a:lnSpc>
              <a:spcBef>
                <a:spcPts val="0"/>
              </a:spcBef>
              <a:spcAft>
                <a:spcPts val="0"/>
              </a:spcAft>
              <a:buClrTx/>
              <a:buSzTx/>
              <a:buFontTx/>
              <a:buNone/>
              <a:defRPr/>
            </a:pPr>
            <a:r>
              <a:rPr lang="zh-CN" altLang="en-US" sz="3035" b="1">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管材</a:t>
            </a:r>
            <a:endParaRPr kumimoji="0" lang="en-US" altLang="zh-CN" sz="3035" b="1" i="0" u="none" strike="noStrike" kern="1200" cap="none" spc="0" normalizeH="0" baseline="0" noProof="0" dirty="0">
              <a:ln>
                <a:noFill/>
              </a:ln>
              <a:solidFill>
                <a:prstClr val="white">
                  <a:lumMod val="65000"/>
                  <a:lumOff val="35000"/>
                </a:prstClr>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sp>
        <p:nvSpPr>
          <p:cNvPr id="2" name="文本框 1"/>
          <p:cNvSpPr txBox="1"/>
          <p:nvPr/>
        </p:nvSpPr>
        <p:spPr>
          <a:xfrm>
            <a:off x="4526280" y="1003935"/>
            <a:ext cx="7065010" cy="4369435"/>
          </a:xfrm>
          <a:prstGeom prst="rect">
            <a:avLst/>
          </a:prstGeom>
          <a:noFill/>
        </p:spPr>
        <p:txBody>
          <a:bodyPr wrap="square" rtlCol="0">
            <a:spAutoFit/>
          </a:bodyPr>
          <a:lstStyle/>
          <a:p>
            <a:endParaRPr lang="zh-CN" altLang="en-US" b="1"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a:p>
            <a:pPr marL="800100" lvl="1" indent="-342900">
              <a:buFont typeface="Wingdings" panose="05000000000000000000" charset="0"/>
              <a:buChar char="u"/>
            </a:pPr>
            <a:r>
              <a:rPr lang="zh-CN" altLang="en-US" sz="20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简介：</a:t>
            </a:r>
          </a:p>
          <a:p>
            <a:pPr lvl="1"/>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铝方管价格便宜，质量轻，加工精度较高，是车架设计最主要的材料。</a:t>
            </a:r>
          </a:p>
          <a:p>
            <a:pPr marL="0" lvl="1"/>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000" b="1"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铝方管的加工方式主要有焊接，打孔，镂空。</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铝方管</a:t>
            </a:r>
          </a:p>
          <a:p>
            <a:pPr lvl="1"/>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与铝方管之间可以进行焊接也可以通过螺栓连接，铝方管与其他零件的连接主要通过螺栓连接，所以铝方管设计主要以设计孔位为主。另外铝方管加工孔位一般为正偏差，螺栓穿过较为容易，不需要留尺寸余量。镂空主要用于轻量化设计，镂空时需要进行仿真分析，保证强度。</a:t>
            </a:r>
          </a:p>
          <a:p>
            <a:pPr marL="800100" lvl="1" indent="-342900">
              <a:buFont typeface="Wingdings" panose="05000000000000000000" charset="0"/>
              <a:buChar char="u"/>
            </a:pPr>
            <a:r>
              <a:rPr lang="zh-CN" altLang="en-US" sz="20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规格介绍：</a:t>
            </a:r>
          </a:p>
          <a:p>
            <a:pPr lvl="1"/>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000"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铝方管规格一般表示为长×宽×壁厚。</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单位默认</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mm,</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比如</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20</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20</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表示截面长宽均为</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20mm</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，壁厚为</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1mm</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的铝方管。队内根据强度需求选用壁厚</a:t>
            </a:r>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1-3mm</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的铝方管。</a:t>
            </a:r>
          </a:p>
        </p:txBody>
      </p:sp>
      <p:sp>
        <p:nvSpPr>
          <p:cNvPr id="4" name="文本框 3"/>
          <p:cNvSpPr txBox="1"/>
          <p:nvPr/>
        </p:nvSpPr>
        <p:spPr>
          <a:xfrm>
            <a:off x="1676761" y="5175250"/>
            <a:ext cx="1325880" cy="368300"/>
          </a:xfrm>
          <a:prstGeom prst="rect">
            <a:avLst/>
          </a:prstGeom>
          <a:noFill/>
        </p:spPr>
        <p:txBody>
          <a:bodyPr wrap="none" rtlCol="0">
            <a:spAutoFit/>
          </a:bodyPr>
          <a:lstStyle/>
          <a:p>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铝方管规格</a:t>
            </a:r>
          </a:p>
        </p:txBody>
      </p:sp>
      <p:sp>
        <p:nvSpPr>
          <p:cNvPr id="5" name="文本框 4"/>
          <p:cNvSpPr txBox="1"/>
          <p:nvPr/>
        </p:nvSpPr>
        <p:spPr>
          <a:xfrm>
            <a:off x="337820" y="842010"/>
            <a:ext cx="1402080" cy="460375"/>
          </a:xfrm>
          <a:prstGeom prst="rect">
            <a:avLst/>
          </a:prstGeom>
          <a:noFill/>
        </p:spPr>
        <p:txBody>
          <a:bodyPr wrap="none" rtlCol="0" anchor="t">
            <a:spAutoFit/>
          </a:bodyPr>
          <a:lstStyle/>
          <a:p>
            <a:r>
              <a:rPr lang="zh-CN" altLang="en-US" sz="2400" b="1"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铝方管：</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028" name="Picture 4" descr="https://ss0.bdstatic.com/70cFuHSh_Q1YnxGkpoWK1HF6hhy/it/u=2578826051,3324792597&amp;fm=26&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820" y="1818748"/>
            <a:ext cx="4003763" cy="30028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sp>
        <p:nvSpPr>
          <p:cNvPr id="6" name="文本框 5"/>
          <p:cNvSpPr txBox="1"/>
          <p:nvPr/>
        </p:nvSpPr>
        <p:spPr>
          <a:xfrm>
            <a:off x="953930" y="181893"/>
            <a:ext cx="1727200" cy="558800"/>
          </a:xfrm>
          <a:prstGeom prst="rect">
            <a:avLst/>
          </a:prstGeom>
          <a:noFill/>
        </p:spPr>
        <p:txBody>
          <a:bodyPr wrap="none" rtlCol="0">
            <a:spAutoFit/>
          </a:bodyPr>
          <a:lstStyle/>
          <a:p>
            <a:pPr marL="0" marR="0" lvl="0" indent="0" algn="ctr" defTabSz="433705" rtl="0" eaLnBrk="1" fontAlgn="auto" latinLnBrk="0" hangingPunct="1">
              <a:lnSpc>
                <a:spcPct val="100000"/>
              </a:lnSpc>
              <a:spcBef>
                <a:spcPts val="0"/>
              </a:spcBef>
              <a:spcAft>
                <a:spcPts val="0"/>
              </a:spcAft>
              <a:buClrTx/>
              <a:buSzTx/>
              <a:buFontTx/>
              <a:buNone/>
              <a:defRPr/>
            </a:pPr>
            <a:r>
              <a:rPr lang="zh-CN" altLang="en-US" sz="3035" b="1"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机械培训</a:t>
            </a:r>
            <a:endParaRPr kumimoji="0" lang="zh-CN" altLang="en-US" sz="3035" b="1" i="0" u="none" strike="noStrike" kern="1200" cap="none" spc="0" normalizeH="0" baseline="0" noProof="0" dirty="0">
              <a:ln>
                <a:noFill/>
              </a:ln>
              <a:solidFill>
                <a:srgbClr val="1CADE4"/>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 name="文本框 2"/>
          <p:cNvSpPr txBox="1"/>
          <p:nvPr/>
        </p:nvSpPr>
        <p:spPr>
          <a:xfrm>
            <a:off x="337820" y="1080770"/>
            <a:ext cx="6873875" cy="2399665"/>
          </a:xfrm>
          <a:prstGeom prst="rect">
            <a:avLst/>
          </a:prstGeom>
          <a:noFill/>
        </p:spPr>
        <p:txBody>
          <a:bodyPr wrap="square" rtlCol="0">
            <a:spAutoFit/>
          </a:bodyPr>
          <a:lstStyle/>
          <a:p>
            <a:pPr algn="l"/>
            <a:r>
              <a:rPr lang="zh-CN" altLang="en-US"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拉伸弹簧：</a:t>
            </a:r>
          </a:p>
          <a:p>
            <a:pPr algn="l"/>
            <a:endParaRPr lang="zh-CN" altLang="en-US"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lgn="l">
              <a:buFont typeface="Wingdings" panose="05000000000000000000" charset="0"/>
              <a:buChar char="u"/>
            </a:pPr>
            <a:r>
              <a:rPr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 </a:t>
            </a:r>
            <a:r>
              <a:rPr lang="zh-CN" b="1"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弹簧</a:t>
            </a:r>
            <a:r>
              <a:rPr b="1" dirty="0" err="1">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简介</a:t>
            </a:r>
            <a:r>
              <a:rPr b="1"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 ：</a:t>
            </a:r>
          </a:p>
          <a:p>
            <a:pPr lvl="1" algn="l"/>
            <a:r>
              <a:rPr lang="en-US" dirty="0">
                <a:latin typeface="Times New Roman" panose="02020603050405020304" pitchFamily="18" charset="0"/>
                <a:ea typeface="微软雅黑" panose="020B0503020204020204" pitchFamily="34" charset="-122"/>
                <a:sym typeface="Times New Roman" panose="02020603050405020304" pitchFamily="18" charset="0"/>
              </a:rPr>
              <a:t>	</a:t>
            </a:r>
            <a:r>
              <a:rPr lang="en-US" dirty="0" err="1">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拉伸弹簧（拉簧）是承受轴向拉力的螺旋弹簧</a:t>
            </a:r>
            <a:r>
              <a:rPr lang="en-US" dirty="0" err="1">
                <a:latin typeface="Times New Roman" panose="02020603050405020304" pitchFamily="18" charset="0"/>
                <a:ea typeface="微软雅黑" panose="020B0503020204020204" pitchFamily="34" charset="-122"/>
                <a:sym typeface="Times New Roman" panose="02020603050405020304" pitchFamily="18" charset="0"/>
              </a:rPr>
              <a:t>，拉伸弹簧一般都用圆截面材料制造。在不承受负荷时，拉伸弹簧的圈</a:t>
            </a:r>
            <a:r>
              <a:rPr lang="en-US" dirty="0">
                <a:latin typeface="Times New Roman" panose="02020603050405020304" pitchFamily="18" charset="0"/>
                <a:ea typeface="微软雅黑" panose="020B0503020204020204" pitchFamily="34" charset="-122"/>
                <a:sym typeface="Times New Roman" panose="02020603050405020304" pitchFamily="18" charset="0"/>
              </a:rPr>
              <a:t> </a:t>
            </a:r>
            <a:r>
              <a:rPr lang="en-US" dirty="0" err="1">
                <a:latin typeface="Times New Roman" panose="02020603050405020304" pitchFamily="18" charset="0"/>
                <a:ea typeface="微软雅黑" panose="020B0503020204020204" pitchFamily="34" charset="-122"/>
                <a:sym typeface="Times New Roman" panose="02020603050405020304" pitchFamily="18" charset="0"/>
              </a:rPr>
              <a:t>与圈之间一般都是并紧的没有间隙。利用拉伸后的回弹力</a:t>
            </a:r>
            <a:r>
              <a:rPr lang="en-US" dirty="0">
                <a:latin typeface="Times New Roman" panose="02020603050405020304" pitchFamily="18" charset="0"/>
                <a:ea typeface="微软雅黑" panose="020B0503020204020204" pitchFamily="34" charset="-122"/>
                <a:sym typeface="Times New Roman" panose="02020603050405020304" pitchFamily="18" charset="0"/>
              </a:rPr>
              <a:t>(</a:t>
            </a:r>
            <a:r>
              <a:rPr lang="en-US" dirty="0" err="1">
                <a:latin typeface="Times New Roman" panose="02020603050405020304" pitchFamily="18" charset="0"/>
                <a:ea typeface="微软雅黑" panose="020B0503020204020204" pitchFamily="34" charset="-122"/>
                <a:sym typeface="Times New Roman" panose="02020603050405020304" pitchFamily="18" charset="0"/>
              </a:rPr>
              <a:t>拉力）工作，用以控制机件的运动、贮蓄能量、测量力的大小等，广泛用于机器、仪表中</a:t>
            </a:r>
            <a:r>
              <a:rPr lang="en-US" dirty="0">
                <a:latin typeface="Times New Roman" panose="02020603050405020304" pitchFamily="18" charset="0"/>
                <a:ea typeface="微软雅黑" panose="020B0503020204020204" pitchFamily="34" charset="-122"/>
                <a:sym typeface="Times New Roman" panose="02020603050405020304" pitchFamily="18" charset="0"/>
              </a:rPr>
              <a:t>。</a:t>
            </a:r>
          </a:p>
        </p:txBody>
      </p:sp>
      <p:sp>
        <p:nvSpPr>
          <p:cNvPr id="7" name="文本框 6"/>
          <p:cNvSpPr txBox="1"/>
          <p:nvPr/>
        </p:nvSpPr>
        <p:spPr>
          <a:xfrm>
            <a:off x="9506585" y="3408680"/>
            <a:ext cx="1554480" cy="368300"/>
          </a:xfrm>
          <a:prstGeom prst="rect">
            <a:avLst/>
          </a:prstGeom>
          <a:noFill/>
        </p:spPr>
        <p:txBody>
          <a:bodyPr wrap="non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双通六角铜柱</a:t>
            </a:r>
          </a:p>
        </p:txBody>
      </p:sp>
      <p:sp>
        <p:nvSpPr>
          <p:cNvPr id="8" name="文本框 7"/>
          <p:cNvSpPr txBox="1"/>
          <p:nvPr/>
        </p:nvSpPr>
        <p:spPr>
          <a:xfrm>
            <a:off x="9506585" y="4859655"/>
            <a:ext cx="1097280" cy="368300"/>
          </a:xfrm>
          <a:prstGeom prst="rect">
            <a:avLst/>
          </a:prstGeom>
          <a:noFill/>
        </p:spPr>
        <p:txBody>
          <a:bodyPr wrap="non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拉伸弹簧</a:t>
            </a:r>
          </a:p>
        </p:txBody>
      </p:sp>
      <p:pic>
        <p:nvPicPr>
          <p:cNvPr id="4" name="图片 3"/>
          <p:cNvPicPr>
            <a:picLocks noChangeAspect="1"/>
          </p:cNvPicPr>
          <p:nvPr/>
        </p:nvPicPr>
        <p:blipFill>
          <a:blip r:embed="rId4"/>
          <a:stretch>
            <a:fillRect/>
          </a:stretch>
        </p:blipFill>
        <p:spPr>
          <a:xfrm>
            <a:off x="8093710" y="1985645"/>
            <a:ext cx="3855085" cy="26619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sp>
        <p:nvSpPr>
          <p:cNvPr id="6" name="文本框 5"/>
          <p:cNvSpPr txBox="1"/>
          <p:nvPr/>
        </p:nvSpPr>
        <p:spPr>
          <a:xfrm>
            <a:off x="953930" y="181893"/>
            <a:ext cx="1727200" cy="558800"/>
          </a:xfrm>
          <a:prstGeom prst="rect">
            <a:avLst/>
          </a:prstGeom>
          <a:noFill/>
        </p:spPr>
        <p:txBody>
          <a:bodyPr wrap="none" rtlCol="0">
            <a:spAutoFit/>
          </a:bodyPr>
          <a:lstStyle/>
          <a:p>
            <a:pPr marL="0" marR="0" lvl="0" indent="0" algn="ctr" defTabSz="433705" rtl="0" eaLnBrk="1" fontAlgn="auto" latinLnBrk="0" hangingPunct="1">
              <a:lnSpc>
                <a:spcPct val="100000"/>
              </a:lnSpc>
              <a:spcBef>
                <a:spcPts val="0"/>
              </a:spcBef>
              <a:spcAft>
                <a:spcPts val="0"/>
              </a:spcAft>
              <a:buClrTx/>
              <a:buSzTx/>
              <a:buFontTx/>
              <a:buNone/>
              <a:defRPr/>
            </a:pPr>
            <a:r>
              <a:rPr lang="zh-CN" altLang="en-US" sz="3035" b="1"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机械培训</a:t>
            </a:r>
            <a:endParaRPr kumimoji="0" lang="zh-CN" altLang="en-US" sz="3035" b="1" i="0" u="none" strike="noStrike" kern="1200" cap="none" spc="0" normalizeH="0" baseline="0" noProof="0" dirty="0">
              <a:ln>
                <a:noFill/>
              </a:ln>
              <a:solidFill>
                <a:srgbClr val="1CADE4"/>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 name="文本框 2"/>
          <p:cNvSpPr txBox="1"/>
          <p:nvPr/>
        </p:nvSpPr>
        <p:spPr>
          <a:xfrm>
            <a:off x="241935" y="1032510"/>
            <a:ext cx="6873875" cy="3230245"/>
          </a:xfrm>
          <a:prstGeom prst="rect">
            <a:avLst/>
          </a:prstGeom>
          <a:noFill/>
        </p:spPr>
        <p:txBody>
          <a:bodyPr wrap="square" rtlCol="0">
            <a:spAutoFit/>
          </a:bodyPr>
          <a:lstStyle/>
          <a:p>
            <a:pPr algn="l"/>
            <a:r>
              <a:rPr lang="zh-CN" altLang="en-US" sz="24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扭转弹簧：</a:t>
            </a:r>
          </a:p>
          <a:p>
            <a:pPr algn="l"/>
            <a:endParaRPr lang="zh-CN" b="1"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lgn="l">
              <a:buFont typeface="Wingdings" panose="05000000000000000000" charset="0"/>
              <a:buChar char="u"/>
            </a:pPr>
            <a:r>
              <a:rPr lang="zh-CN" b="1"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弹簧</a:t>
            </a:r>
            <a:r>
              <a:rPr b="1" dirty="0" err="1">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简介</a:t>
            </a:r>
            <a:r>
              <a:rPr b="1"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 ：</a:t>
            </a:r>
          </a:p>
          <a:p>
            <a:pPr lvl="1" algn="l"/>
            <a:r>
              <a:rPr lang="en-US" dirty="0">
                <a:latin typeface="Times New Roman" panose="02020603050405020304" pitchFamily="18" charset="0"/>
                <a:ea typeface="微软雅黑" panose="020B0503020204020204" pitchFamily="34" charset="-122"/>
                <a:sym typeface="Times New Roman" panose="02020603050405020304" pitchFamily="18" charset="0"/>
              </a:rPr>
              <a:t>	</a:t>
            </a:r>
            <a:r>
              <a:rPr lang="en-US" dirty="0" err="1">
                <a:latin typeface="Times New Roman" panose="02020603050405020304" pitchFamily="18" charset="0"/>
                <a:ea typeface="微软雅黑" panose="020B0503020204020204" pitchFamily="34" charset="-122"/>
                <a:sym typeface="Times New Roman" panose="02020603050405020304" pitchFamily="18" charset="0"/>
              </a:rPr>
              <a:t>扭力弹簧（扭簧）利用杠杆的原理，通过对材质柔</a:t>
            </a:r>
            <a:endParaRPr lang="en-US" dirty="0">
              <a:latin typeface="Times New Roman" panose="02020603050405020304" pitchFamily="18" charset="0"/>
              <a:ea typeface="微软雅黑" panose="020B0503020204020204" pitchFamily="34" charset="-122"/>
              <a:sym typeface="Times New Roman" panose="02020603050405020304" pitchFamily="18" charset="0"/>
            </a:endParaRPr>
          </a:p>
          <a:p>
            <a:pPr lvl="1" algn="l"/>
            <a:r>
              <a:rPr lang="en-US" dirty="0">
                <a:latin typeface="Times New Roman" panose="02020603050405020304" pitchFamily="18" charset="0"/>
                <a:ea typeface="微软雅黑" panose="020B0503020204020204" pitchFamily="34" charset="-122"/>
                <a:sym typeface="Times New Roman" panose="02020603050405020304" pitchFamily="18" charset="0"/>
              </a:rPr>
              <a:t>软、韧度较大的弹性材料的扭曲或旋转，使之具有极大的机械能。是</a:t>
            </a:r>
            <a:r>
              <a:rPr lang="en-US"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承受扭转变形的弹簧</a:t>
            </a:r>
            <a:r>
              <a:rPr lang="en-US" dirty="0">
                <a:latin typeface="Times New Roman" panose="02020603050405020304" pitchFamily="18" charset="0"/>
                <a:ea typeface="微软雅黑" panose="020B0503020204020204" pitchFamily="34" charset="-122"/>
                <a:sym typeface="Times New Roman" panose="02020603050405020304" pitchFamily="18" charset="0"/>
              </a:rPr>
              <a:t>，它的工作部分也是各圈或是紧密围绕或是分开围绕。扭转弹簧的端部结构是加工成各种形状的扭臂，由单扭至双扭，乃至各种扭杆之变形，得依设计成型。扭转弹簧常用于机械中的平衡机构，在汽车、机床、电器等工业生产中广泛应用。</a:t>
            </a:r>
          </a:p>
          <a:p>
            <a:pPr lvl="1" algn="l"/>
            <a:endParaRPr 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 name="文本框 6"/>
          <p:cNvSpPr txBox="1"/>
          <p:nvPr/>
        </p:nvSpPr>
        <p:spPr>
          <a:xfrm>
            <a:off x="9506585" y="3408680"/>
            <a:ext cx="1554480" cy="368300"/>
          </a:xfrm>
          <a:prstGeom prst="rect">
            <a:avLst/>
          </a:prstGeom>
          <a:noFill/>
        </p:spPr>
        <p:txBody>
          <a:bodyPr wrap="non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双通六角铜柱</a:t>
            </a:r>
          </a:p>
        </p:txBody>
      </p:sp>
      <p:sp>
        <p:nvSpPr>
          <p:cNvPr id="8" name="文本框 7"/>
          <p:cNvSpPr txBox="1"/>
          <p:nvPr/>
        </p:nvSpPr>
        <p:spPr>
          <a:xfrm>
            <a:off x="9266555" y="5487670"/>
            <a:ext cx="1097280" cy="368300"/>
          </a:xfrm>
          <a:prstGeom prst="rect">
            <a:avLst/>
          </a:prstGeom>
          <a:noFill/>
        </p:spPr>
        <p:txBody>
          <a:bodyPr wrap="non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扭转弹簧</a:t>
            </a:r>
          </a:p>
        </p:txBody>
      </p:sp>
      <p:pic>
        <p:nvPicPr>
          <p:cNvPr id="2" name="图片 1"/>
          <p:cNvPicPr>
            <a:picLocks noChangeAspect="1"/>
          </p:cNvPicPr>
          <p:nvPr/>
        </p:nvPicPr>
        <p:blipFill>
          <a:blip r:embed="rId4"/>
          <a:stretch>
            <a:fillRect/>
          </a:stretch>
        </p:blipFill>
        <p:spPr>
          <a:xfrm>
            <a:off x="8138795" y="1664970"/>
            <a:ext cx="3810000" cy="35280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sp>
        <p:nvSpPr>
          <p:cNvPr id="6" name="文本框 5"/>
          <p:cNvSpPr txBox="1"/>
          <p:nvPr/>
        </p:nvSpPr>
        <p:spPr>
          <a:xfrm>
            <a:off x="953930" y="181893"/>
            <a:ext cx="1727200" cy="558800"/>
          </a:xfrm>
          <a:prstGeom prst="rect">
            <a:avLst/>
          </a:prstGeom>
          <a:noFill/>
        </p:spPr>
        <p:txBody>
          <a:bodyPr wrap="none" rtlCol="0">
            <a:spAutoFit/>
          </a:bodyPr>
          <a:lstStyle/>
          <a:p>
            <a:pPr marL="0" marR="0" lvl="0" indent="0" algn="ctr" defTabSz="433705" rtl="0" eaLnBrk="1" fontAlgn="auto" latinLnBrk="0" hangingPunct="1">
              <a:lnSpc>
                <a:spcPct val="100000"/>
              </a:lnSpc>
              <a:spcBef>
                <a:spcPts val="0"/>
              </a:spcBef>
              <a:spcAft>
                <a:spcPts val="0"/>
              </a:spcAft>
              <a:buClrTx/>
              <a:buSzTx/>
              <a:buFontTx/>
              <a:buNone/>
              <a:defRPr/>
            </a:pPr>
            <a:r>
              <a:rPr lang="zh-CN" altLang="en-US" sz="3035" b="1"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机械培训</a:t>
            </a:r>
            <a:endParaRPr kumimoji="0" lang="zh-CN" altLang="en-US" sz="3035" b="1" i="0" u="none" strike="noStrike" kern="1200" cap="none" spc="0" normalizeH="0" baseline="0" noProof="0" dirty="0">
              <a:ln>
                <a:noFill/>
              </a:ln>
              <a:solidFill>
                <a:srgbClr val="1CADE4"/>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 name="文本框 2"/>
          <p:cNvSpPr txBox="1"/>
          <p:nvPr/>
        </p:nvSpPr>
        <p:spPr>
          <a:xfrm>
            <a:off x="337820" y="1100455"/>
            <a:ext cx="6873875" cy="2399665"/>
          </a:xfrm>
          <a:prstGeom prst="rect">
            <a:avLst/>
          </a:prstGeom>
          <a:noFill/>
        </p:spPr>
        <p:txBody>
          <a:bodyPr wrap="square" rtlCol="0">
            <a:spAutoFit/>
          </a:bodyPr>
          <a:lstStyle/>
          <a:p>
            <a:pPr algn="l"/>
            <a:r>
              <a:rPr lang="zh-CN" altLang="en-US" sz="240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片弹簧：</a:t>
            </a:r>
          </a:p>
          <a:p>
            <a:pPr algn="l"/>
            <a:endParaRPr lang="zh-CN" altLang="en-US">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lgn="l">
              <a:buFont typeface="Wingdings" panose="05000000000000000000" charset="0"/>
              <a:buChar char="u"/>
            </a:pPr>
            <a:r>
              <a:rPr>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 </a:t>
            </a:r>
            <a:r>
              <a:rPr lang="zh-CN" b="1">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弹簧</a:t>
            </a:r>
            <a:r>
              <a:rPr b="1">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简介 ：</a:t>
            </a:r>
          </a:p>
          <a:p>
            <a:pPr lvl="1" algn="l"/>
            <a:r>
              <a:rPr lang="en-US">
                <a:latin typeface="Times New Roman" panose="02020603050405020304" pitchFamily="18" charset="0"/>
                <a:ea typeface="微软雅黑" panose="020B0503020204020204" pitchFamily="34" charset="-122"/>
                <a:sym typeface="Times New Roman" panose="02020603050405020304" pitchFamily="18" charset="0"/>
              </a:rPr>
              <a:t>	</a:t>
            </a:r>
            <a:r>
              <a:rPr lang="en-US">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片弹簧是利用弹性金属片的变形而产生弹簧特性的一种最简便的弹簧。</a:t>
            </a:r>
            <a:r>
              <a:rPr lang="en-US">
                <a:latin typeface="Times New Roman" panose="02020603050405020304" pitchFamily="18" charset="0"/>
                <a:ea typeface="微软雅黑" panose="020B0503020204020204" pitchFamily="34" charset="-122"/>
                <a:sym typeface="Times New Roman" panose="02020603050405020304" pitchFamily="18" charset="0"/>
              </a:rPr>
              <a:t>弹性金属片有矩形、梯形、三角形，也可为直片、弯片。通常用于载荷和变形较小、要求刚度不大的地方，如仪器、仪表及自动化机构中的敏感元件、弹性支承或定位装置中。如电器通断触点等。</a:t>
            </a:r>
          </a:p>
        </p:txBody>
      </p:sp>
      <p:sp>
        <p:nvSpPr>
          <p:cNvPr id="7" name="文本框 6"/>
          <p:cNvSpPr txBox="1"/>
          <p:nvPr/>
        </p:nvSpPr>
        <p:spPr>
          <a:xfrm>
            <a:off x="9506585" y="3408680"/>
            <a:ext cx="1554480" cy="368300"/>
          </a:xfrm>
          <a:prstGeom prst="rect">
            <a:avLst/>
          </a:prstGeom>
          <a:noFill/>
        </p:spPr>
        <p:txBody>
          <a:bodyPr wrap="non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双通六角铜柱</a:t>
            </a:r>
          </a:p>
        </p:txBody>
      </p:sp>
      <p:sp>
        <p:nvSpPr>
          <p:cNvPr id="8" name="文本框 7"/>
          <p:cNvSpPr txBox="1"/>
          <p:nvPr/>
        </p:nvSpPr>
        <p:spPr>
          <a:xfrm>
            <a:off x="9560560" y="5086350"/>
            <a:ext cx="868680" cy="368300"/>
          </a:xfrm>
          <a:prstGeom prst="rect">
            <a:avLst/>
          </a:prstGeom>
          <a:noFill/>
        </p:spPr>
        <p:txBody>
          <a:bodyPr wrap="non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片弹簧</a:t>
            </a:r>
          </a:p>
        </p:txBody>
      </p:sp>
      <p:pic>
        <p:nvPicPr>
          <p:cNvPr id="4" name="图片 3"/>
          <p:cNvPicPr>
            <a:picLocks noChangeAspect="1"/>
          </p:cNvPicPr>
          <p:nvPr/>
        </p:nvPicPr>
        <p:blipFill>
          <a:blip r:embed="rId4"/>
          <a:stretch>
            <a:fillRect/>
          </a:stretch>
        </p:blipFill>
        <p:spPr>
          <a:xfrm>
            <a:off x="7958455" y="1983740"/>
            <a:ext cx="4072890" cy="28898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sp>
        <p:nvSpPr>
          <p:cNvPr id="6" name="文本框 5"/>
          <p:cNvSpPr txBox="1"/>
          <p:nvPr/>
        </p:nvSpPr>
        <p:spPr>
          <a:xfrm>
            <a:off x="953930" y="181893"/>
            <a:ext cx="1727200" cy="558800"/>
          </a:xfrm>
          <a:prstGeom prst="rect">
            <a:avLst/>
          </a:prstGeom>
          <a:noFill/>
        </p:spPr>
        <p:txBody>
          <a:bodyPr wrap="none" rtlCol="0">
            <a:spAutoFit/>
          </a:bodyPr>
          <a:lstStyle/>
          <a:p>
            <a:pPr marL="0" marR="0" lvl="0" indent="0" algn="ctr" defTabSz="433705" rtl="0" eaLnBrk="1" fontAlgn="auto" latinLnBrk="0" hangingPunct="1">
              <a:lnSpc>
                <a:spcPct val="100000"/>
              </a:lnSpc>
              <a:spcBef>
                <a:spcPts val="0"/>
              </a:spcBef>
              <a:spcAft>
                <a:spcPts val="0"/>
              </a:spcAft>
              <a:buClrTx/>
              <a:buSzTx/>
              <a:buFontTx/>
              <a:buNone/>
              <a:defRPr/>
            </a:pPr>
            <a:r>
              <a:rPr lang="zh-CN" altLang="en-US" sz="3035" b="1"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机械培训</a:t>
            </a:r>
            <a:endParaRPr kumimoji="0" lang="zh-CN" altLang="en-US" sz="3035" b="1" i="0" u="none" strike="noStrike" kern="1200" cap="none" spc="0" normalizeH="0" baseline="0" noProof="0" dirty="0">
              <a:ln>
                <a:noFill/>
              </a:ln>
              <a:solidFill>
                <a:srgbClr val="1CADE4"/>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 name="文本框 2"/>
          <p:cNvSpPr txBox="1"/>
          <p:nvPr/>
        </p:nvSpPr>
        <p:spPr>
          <a:xfrm>
            <a:off x="337820" y="1068705"/>
            <a:ext cx="6873875" cy="2676525"/>
          </a:xfrm>
          <a:prstGeom prst="rect">
            <a:avLst/>
          </a:prstGeom>
          <a:noFill/>
        </p:spPr>
        <p:txBody>
          <a:bodyPr wrap="square" rtlCol="0">
            <a:spAutoFit/>
          </a:bodyPr>
          <a:lstStyle/>
          <a:p>
            <a:pPr algn="l"/>
            <a:r>
              <a:rPr lang="zh-CN" altLang="en-US" sz="240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发条弹簧：</a:t>
            </a:r>
          </a:p>
          <a:p>
            <a:pPr algn="l"/>
            <a:endParaRPr lang="zh-CN" altLang="en-US">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lgn="l">
              <a:buFont typeface="Wingdings" panose="05000000000000000000" charset="0"/>
              <a:buChar char="u"/>
            </a:pPr>
            <a:r>
              <a:rPr>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 </a:t>
            </a:r>
            <a:r>
              <a:rPr lang="zh-CN" b="1">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弹簧</a:t>
            </a:r>
            <a:r>
              <a:rPr b="1">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简介 ：</a:t>
            </a:r>
            <a:endParaRPr lang="en-US">
              <a:latin typeface="Times New Roman" panose="02020603050405020304" pitchFamily="18" charset="0"/>
              <a:ea typeface="微软雅黑" panose="020B0503020204020204" pitchFamily="34" charset="-122"/>
              <a:sym typeface="Times New Roman" panose="02020603050405020304" pitchFamily="18" charset="0"/>
            </a:endParaRPr>
          </a:p>
          <a:p>
            <a:pPr lvl="1" algn="l"/>
            <a:r>
              <a:rPr lang="en-US">
                <a:latin typeface="Times New Roman" panose="02020603050405020304" pitchFamily="18" charset="0"/>
                <a:ea typeface="微软雅黑" panose="020B0503020204020204" pitchFamily="34" charset="-122"/>
                <a:sym typeface="Times New Roman" panose="02020603050405020304" pitchFamily="18" charset="0"/>
              </a:rPr>
              <a:t>        </a:t>
            </a:r>
            <a:r>
              <a:rPr lang="en-US">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发条簧又名（卷）弹簧 ，是指螺旋线在一个平面内的弹簧，弹簧是将材料绕制成平面螺旋形的一种弹簧</a:t>
            </a:r>
            <a:r>
              <a:rPr lang="en-US">
                <a:latin typeface="Times New Roman" panose="02020603050405020304" pitchFamily="18" charset="0"/>
                <a:ea typeface="微软雅黑" panose="020B0503020204020204" pitchFamily="34" charset="-122"/>
                <a:sym typeface="Times New Roman" panose="02020603050405020304" pitchFamily="18" charset="0"/>
              </a:rPr>
              <a:t>，弹簧一端固定，另一端作用扭矩后材料材料受弯曲力矩，产生弯曲弹性变形，因而弹簧在自身平面产生扭转。其变形角的大小和扭矩成正比，具有高扭力，与多角度之扭转力距故运用于长时间作功之机构，具有不易疲劳之特性，其运用类 [1]  似扭簧。</a:t>
            </a:r>
          </a:p>
        </p:txBody>
      </p:sp>
      <p:sp>
        <p:nvSpPr>
          <p:cNvPr id="8" name="文本框 7"/>
          <p:cNvSpPr txBox="1"/>
          <p:nvPr/>
        </p:nvSpPr>
        <p:spPr>
          <a:xfrm>
            <a:off x="9483090" y="4964430"/>
            <a:ext cx="1097280" cy="368300"/>
          </a:xfrm>
          <a:prstGeom prst="rect">
            <a:avLst/>
          </a:prstGeom>
          <a:noFill/>
        </p:spPr>
        <p:txBody>
          <a:bodyPr wrap="non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发条弹簧</a:t>
            </a:r>
          </a:p>
        </p:txBody>
      </p:sp>
      <p:pic>
        <p:nvPicPr>
          <p:cNvPr id="2" name="图片 1"/>
          <p:cNvPicPr>
            <a:picLocks noChangeAspect="1"/>
          </p:cNvPicPr>
          <p:nvPr/>
        </p:nvPicPr>
        <p:blipFill>
          <a:blip r:embed="rId4"/>
          <a:stretch>
            <a:fillRect/>
          </a:stretch>
        </p:blipFill>
        <p:spPr>
          <a:xfrm>
            <a:off x="8284210" y="1811020"/>
            <a:ext cx="3494405" cy="30099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sp>
        <p:nvSpPr>
          <p:cNvPr id="6" name="文本框 5"/>
          <p:cNvSpPr txBox="1"/>
          <p:nvPr/>
        </p:nvSpPr>
        <p:spPr>
          <a:xfrm>
            <a:off x="953930" y="181893"/>
            <a:ext cx="1727200" cy="558800"/>
          </a:xfrm>
          <a:prstGeom prst="rect">
            <a:avLst/>
          </a:prstGeom>
          <a:noFill/>
        </p:spPr>
        <p:txBody>
          <a:bodyPr wrap="none" rtlCol="0">
            <a:spAutoFit/>
          </a:bodyPr>
          <a:lstStyle/>
          <a:p>
            <a:pPr marL="0" marR="0" lvl="0" indent="0" algn="ctr" defTabSz="433705" rtl="0" eaLnBrk="1" fontAlgn="auto" latinLnBrk="0" hangingPunct="1">
              <a:lnSpc>
                <a:spcPct val="100000"/>
              </a:lnSpc>
              <a:spcBef>
                <a:spcPts val="0"/>
              </a:spcBef>
              <a:spcAft>
                <a:spcPts val="0"/>
              </a:spcAft>
              <a:buClrTx/>
              <a:buSzTx/>
              <a:buFontTx/>
              <a:buNone/>
              <a:defRPr/>
            </a:pPr>
            <a:r>
              <a:rPr lang="zh-CN" altLang="en-US" sz="3035" b="1"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机械培训</a:t>
            </a:r>
            <a:endParaRPr kumimoji="0" lang="zh-CN" altLang="en-US" sz="3035" b="1" i="0" u="none" strike="noStrike" kern="1200" cap="none" spc="0" normalizeH="0" baseline="0" noProof="0" dirty="0">
              <a:ln>
                <a:noFill/>
              </a:ln>
              <a:solidFill>
                <a:srgbClr val="1CADE4"/>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 name="文本框 1"/>
          <p:cNvSpPr txBox="1"/>
          <p:nvPr/>
        </p:nvSpPr>
        <p:spPr>
          <a:xfrm>
            <a:off x="4079875" y="1741170"/>
            <a:ext cx="4862195" cy="2306955"/>
          </a:xfrm>
          <a:prstGeom prst="rect">
            <a:avLst/>
          </a:prstGeom>
          <a:noFill/>
        </p:spPr>
        <p:txBody>
          <a:bodyPr wrap="square" rtlCol="0" anchor="t">
            <a:spAutoFit/>
          </a:bodyPr>
          <a:lstStyle/>
          <a:p>
            <a:r>
              <a:rPr lang="zh-CN" altLang="en-US" sz="240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四、其他零件</a:t>
            </a:r>
          </a:p>
          <a:p>
            <a:endParaRPr lang="zh-CN" altLang="en-US" sz="240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a:p>
            <a:pPr lvl="1"/>
            <a:r>
              <a:rPr lang="zh-CN" altLang="en-US" sz="240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1.1 卡簧</a:t>
            </a:r>
          </a:p>
          <a:p>
            <a:pPr lvl="1"/>
            <a:r>
              <a:rPr lang="zh-CN" altLang="en-US" sz="240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1.2 铜柱，铝柱，尼龙柱</a:t>
            </a:r>
          </a:p>
          <a:p>
            <a:pPr lvl="1"/>
            <a:r>
              <a:rPr lang="zh-CN" altLang="en-US" sz="240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1.3 滑轨滑块</a:t>
            </a:r>
          </a:p>
          <a:p>
            <a:pPr lvl="1"/>
            <a:endParaRPr lang="zh-CN" altLang="en-US" sz="240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sp>
        <p:nvSpPr>
          <p:cNvPr id="6" name="文本框 5"/>
          <p:cNvSpPr txBox="1"/>
          <p:nvPr/>
        </p:nvSpPr>
        <p:spPr>
          <a:xfrm>
            <a:off x="953930" y="181893"/>
            <a:ext cx="1727200" cy="558800"/>
          </a:xfrm>
          <a:prstGeom prst="rect">
            <a:avLst/>
          </a:prstGeom>
          <a:noFill/>
        </p:spPr>
        <p:txBody>
          <a:bodyPr wrap="none" rtlCol="0">
            <a:spAutoFit/>
          </a:bodyPr>
          <a:lstStyle/>
          <a:p>
            <a:pPr marL="0" marR="0" lvl="0" indent="0" algn="ctr" defTabSz="433705" rtl="0" eaLnBrk="1" fontAlgn="auto" latinLnBrk="0" hangingPunct="1">
              <a:lnSpc>
                <a:spcPct val="100000"/>
              </a:lnSpc>
              <a:spcBef>
                <a:spcPts val="0"/>
              </a:spcBef>
              <a:spcAft>
                <a:spcPts val="0"/>
              </a:spcAft>
              <a:buClrTx/>
              <a:buSzTx/>
              <a:buFontTx/>
              <a:buNone/>
              <a:defRPr/>
            </a:pPr>
            <a:r>
              <a:rPr lang="zh-CN" altLang="en-US" sz="3035" b="1"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机械培训</a:t>
            </a:r>
            <a:endParaRPr kumimoji="0" lang="zh-CN" altLang="en-US" sz="3035" b="1" i="0" u="none" strike="noStrike" kern="1200" cap="none" spc="0" normalizeH="0" baseline="0" noProof="0" dirty="0">
              <a:ln>
                <a:noFill/>
              </a:ln>
              <a:solidFill>
                <a:srgbClr val="1CADE4"/>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 name="文本框 2"/>
          <p:cNvSpPr txBox="1"/>
          <p:nvPr/>
        </p:nvSpPr>
        <p:spPr>
          <a:xfrm>
            <a:off x="337820" y="1116965"/>
            <a:ext cx="6236335" cy="3230245"/>
          </a:xfrm>
          <a:prstGeom prst="rect">
            <a:avLst/>
          </a:prstGeom>
          <a:noFill/>
        </p:spPr>
        <p:txBody>
          <a:bodyPr wrap="square" rtlCol="0">
            <a:spAutoFit/>
          </a:bodyPr>
          <a:lstStyle/>
          <a:p>
            <a:pPr algn="l"/>
            <a:r>
              <a:rPr lang="zh-CN" altLang="en-US" sz="2400" b="1">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卡簧：</a:t>
            </a:r>
          </a:p>
          <a:p>
            <a:pPr algn="l"/>
            <a:endParaRPr lang="zh-CN" altLang="en-US">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lgn="l">
              <a:buFont typeface="Wingdings" panose="05000000000000000000" charset="0"/>
              <a:buChar char="u"/>
            </a:pPr>
            <a:r>
              <a:rPr>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 </a:t>
            </a:r>
            <a:r>
              <a:rPr b="1">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卡簧简介 ：</a:t>
            </a:r>
          </a:p>
          <a:p>
            <a:pPr lvl="1" algn="l"/>
            <a:r>
              <a:rPr lang="en-US">
                <a:latin typeface="Times New Roman" panose="02020603050405020304" pitchFamily="18" charset="0"/>
                <a:ea typeface="微软雅黑" panose="020B0503020204020204" pitchFamily="34" charset="-122"/>
                <a:sym typeface="Times New Roman" panose="02020603050405020304" pitchFamily="18" charset="0"/>
              </a:rPr>
              <a:t>	</a:t>
            </a:r>
            <a:r>
              <a:rPr>
                <a:latin typeface="Times New Roman" panose="02020603050405020304" pitchFamily="18" charset="0"/>
                <a:ea typeface="微软雅黑" panose="020B0503020204020204" pitchFamily="34" charset="-122"/>
                <a:sym typeface="Times New Roman" panose="02020603050405020304" pitchFamily="18" charset="0"/>
              </a:rPr>
              <a:t>卡簧，也叫挡圈或扣环，属于紧固件的一种，供装在机器、设备的轴槽或孔槽中，</a:t>
            </a:r>
            <a:r>
              <a:rPr>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起着阻止轴上或孔上的零件轴向运动的作用，分为轴用卡簧和孔用卡簧。</a:t>
            </a:r>
          </a:p>
          <a:p>
            <a:pPr marL="742950" lvl="1" indent="-285750" algn="l">
              <a:buFont typeface="Wingdings" panose="05000000000000000000" charset="0"/>
              <a:buChar char="u"/>
            </a:pPr>
            <a:r>
              <a:rPr b="1">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卡簧</a:t>
            </a:r>
            <a:r>
              <a:rPr lang="zh-CN" b="1">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安装</a:t>
            </a:r>
            <a:r>
              <a:rPr b="1">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 ：</a:t>
            </a:r>
            <a:endParaRPr lang="en-US">
              <a:latin typeface="Times New Roman" panose="02020603050405020304" pitchFamily="18" charset="0"/>
              <a:ea typeface="微软雅黑" panose="020B0503020204020204" pitchFamily="34" charset="-122"/>
              <a:sym typeface="Times New Roman" panose="02020603050405020304" pitchFamily="18" charset="0"/>
            </a:endParaRPr>
          </a:p>
          <a:p>
            <a:pPr lvl="1" algn="l"/>
            <a:r>
              <a:rPr lang="en-US">
                <a:latin typeface="Times New Roman" panose="02020603050405020304" pitchFamily="18" charset="0"/>
                <a:ea typeface="微软雅黑" panose="020B0503020204020204" pitchFamily="34" charset="-122"/>
                <a:sym typeface="Times New Roman" panose="02020603050405020304" pitchFamily="18" charset="0"/>
              </a:rPr>
              <a:t>	</a:t>
            </a:r>
            <a:r>
              <a:rPr>
                <a:latin typeface="Times New Roman" panose="02020603050405020304" pitchFamily="18" charset="0"/>
                <a:ea typeface="微软雅黑" panose="020B0503020204020204" pitchFamily="34" charset="-122"/>
                <a:sym typeface="Times New Roman" panose="02020603050405020304" pitchFamily="18" charset="0"/>
              </a:rPr>
              <a:t>卡簧钳</a:t>
            </a:r>
            <a:r>
              <a:rPr lang="zh-CN">
                <a:latin typeface="Times New Roman" panose="02020603050405020304" pitchFamily="18" charset="0"/>
                <a:ea typeface="微软雅黑" panose="020B0503020204020204" pitchFamily="34" charset="-122"/>
                <a:sym typeface="Times New Roman" panose="02020603050405020304" pitchFamily="18" charset="0"/>
              </a:rPr>
              <a:t>，</a:t>
            </a:r>
            <a:r>
              <a:rPr>
                <a:latin typeface="Times New Roman" panose="02020603050405020304" pitchFamily="18" charset="0"/>
                <a:ea typeface="微软雅黑" panose="020B0503020204020204" pitchFamily="34" charset="-122"/>
                <a:sym typeface="Times New Roman" panose="02020603050405020304" pitchFamily="18" charset="0"/>
              </a:rPr>
              <a:t>拆装卡簧的专用工具。卡簧钳有孔用和轴用两种。卡簧取出或者安装时，使用的专用工具常态时钳口打开的是孔用卡簧钳；常态时钳口闭合的是轴用卡簧钳</a:t>
            </a:r>
          </a:p>
        </p:txBody>
      </p:sp>
      <p:pic>
        <p:nvPicPr>
          <p:cNvPr id="5" name="图片 4"/>
          <p:cNvPicPr>
            <a:picLocks noChangeAspect="1"/>
          </p:cNvPicPr>
          <p:nvPr/>
        </p:nvPicPr>
        <p:blipFill>
          <a:blip r:embed="rId4"/>
          <a:srcRect b="56151"/>
          <a:stretch>
            <a:fillRect/>
          </a:stretch>
        </p:blipFill>
        <p:spPr>
          <a:xfrm>
            <a:off x="7324725" y="1116965"/>
            <a:ext cx="4723130" cy="1926590"/>
          </a:xfrm>
          <a:prstGeom prst="rect">
            <a:avLst/>
          </a:prstGeom>
        </p:spPr>
      </p:pic>
      <p:sp>
        <p:nvSpPr>
          <p:cNvPr id="4" name="文本框 3"/>
          <p:cNvSpPr txBox="1"/>
          <p:nvPr/>
        </p:nvSpPr>
        <p:spPr>
          <a:xfrm>
            <a:off x="8136890" y="3099435"/>
            <a:ext cx="1097280" cy="368300"/>
          </a:xfrm>
          <a:prstGeom prst="rect">
            <a:avLst/>
          </a:prstGeom>
          <a:noFill/>
        </p:spPr>
        <p:txBody>
          <a:bodyPr wrap="non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轴用卡簧</a:t>
            </a:r>
          </a:p>
        </p:txBody>
      </p:sp>
      <p:sp>
        <p:nvSpPr>
          <p:cNvPr id="8" name="文本框 7"/>
          <p:cNvSpPr txBox="1"/>
          <p:nvPr/>
        </p:nvSpPr>
        <p:spPr>
          <a:xfrm>
            <a:off x="10486390" y="3099435"/>
            <a:ext cx="1097280" cy="368300"/>
          </a:xfrm>
          <a:prstGeom prst="rect">
            <a:avLst/>
          </a:prstGeom>
          <a:noFill/>
        </p:spPr>
        <p:txBody>
          <a:bodyPr wrap="non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孔用卡簧</a:t>
            </a:r>
          </a:p>
        </p:txBody>
      </p:sp>
      <p:grpSp>
        <p:nvGrpSpPr>
          <p:cNvPr id="13" name="组合 12"/>
          <p:cNvGrpSpPr/>
          <p:nvPr/>
        </p:nvGrpSpPr>
        <p:grpSpPr>
          <a:xfrm>
            <a:off x="1985645" y="4608830"/>
            <a:ext cx="3602990" cy="1652208"/>
            <a:chOff x="12327" y="5841"/>
            <a:chExt cx="6485" cy="3771"/>
          </a:xfrm>
        </p:grpSpPr>
        <p:pic>
          <p:nvPicPr>
            <p:cNvPr id="2" name="图片 1"/>
            <p:cNvPicPr>
              <a:picLocks noChangeAspect="1"/>
            </p:cNvPicPr>
            <p:nvPr/>
          </p:nvPicPr>
          <p:blipFill>
            <a:blip r:embed="rId4"/>
            <a:srcRect t="48889" b="5372"/>
            <a:stretch>
              <a:fillRect/>
            </a:stretch>
          </p:blipFill>
          <p:spPr>
            <a:xfrm>
              <a:off x="12327" y="5841"/>
              <a:ext cx="6485" cy="2759"/>
            </a:xfrm>
            <a:prstGeom prst="rect">
              <a:avLst/>
            </a:prstGeom>
          </p:spPr>
        </p:pic>
        <p:sp>
          <p:nvSpPr>
            <p:cNvPr id="9" name="文本框 8"/>
            <p:cNvSpPr txBox="1"/>
            <p:nvPr/>
          </p:nvSpPr>
          <p:spPr>
            <a:xfrm>
              <a:off x="12687" y="8771"/>
              <a:ext cx="2729" cy="841"/>
            </a:xfrm>
            <a:prstGeom prst="rect">
              <a:avLst/>
            </a:prstGeom>
            <a:noFill/>
          </p:spPr>
          <p:txBody>
            <a:bodyPr wrap="squar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轴用卡簧钳</a:t>
              </a:r>
            </a:p>
          </p:txBody>
        </p:sp>
        <p:sp>
          <p:nvSpPr>
            <p:cNvPr id="11" name="文本框 10"/>
            <p:cNvSpPr txBox="1"/>
            <p:nvPr/>
          </p:nvSpPr>
          <p:spPr>
            <a:xfrm>
              <a:off x="15840" y="8771"/>
              <a:ext cx="2972" cy="841"/>
            </a:xfrm>
            <a:prstGeom prst="rect">
              <a:avLst/>
            </a:prstGeom>
            <a:noFill/>
          </p:spPr>
          <p:txBody>
            <a:bodyPr wrap="squar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孔用卡簧钳</a:t>
              </a:r>
            </a:p>
          </p:txBody>
        </p:sp>
      </p:grpSp>
      <p:pic>
        <p:nvPicPr>
          <p:cNvPr id="14" name="图片 13"/>
          <p:cNvPicPr>
            <a:picLocks noChangeAspect="1"/>
          </p:cNvPicPr>
          <p:nvPr/>
        </p:nvPicPr>
        <p:blipFill>
          <a:blip r:embed="rId5"/>
          <a:stretch>
            <a:fillRect/>
          </a:stretch>
        </p:blipFill>
        <p:spPr>
          <a:xfrm>
            <a:off x="8456295" y="3542665"/>
            <a:ext cx="2460625" cy="2472690"/>
          </a:xfrm>
          <a:prstGeom prst="rect">
            <a:avLst/>
          </a:prstGeom>
        </p:spPr>
      </p:pic>
      <p:sp>
        <p:nvSpPr>
          <p:cNvPr id="15" name="文本框 14"/>
          <p:cNvSpPr txBox="1"/>
          <p:nvPr/>
        </p:nvSpPr>
        <p:spPr>
          <a:xfrm>
            <a:off x="8743632" y="6075680"/>
            <a:ext cx="1885950" cy="369332"/>
          </a:xfrm>
          <a:prstGeom prst="rect">
            <a:avLst/>
          </a:prstGeom>
          <a:noFill/>
        </p:spPr>
        <p:txBody>
          <a:bodyPr wrap="square" rtlCol="0">
            <a:spAutoFit/>
          </a:bodyPr>
          <a:lstStyle/>
          <a:p>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卡簧安装示意</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sp>
        <p:nvSpPr>
          <p:cNvPr id="6" name="文本框 5"/>
          <p:cNvSpPr txBox="1"/>
          <p:nvPr/>
        </p:nvSpPr>
        <p:spPr>
          <a:xfrm>
            <a:off x="953930" y="181893"/>
            <a:ext cx="1727200" cy="558800"/>
          </a:xfrm>
          <a:prstGeom prst="rect">
            <a:avLst/>
          </a:prstGeom>
          <a:noFill/>
        </p:spPr>
        <p:txBody>
          <a:bodyPr wrap="none" rtlCol="0">
            <a:spAutoFit/>
          </a:bodyPr>
          <a:lstStyle/>
          <a:p>
            <a:pPr marL="0" marR="0" lvl="0" indent="0" algn="ctr" defTabSz="433705" rtl="0" eaLnBrk="1" fontAlgn="auto" latinLnBrk="0" hangingPunct="1">
              <a:lnSpc>
                <a:spcPct val="100000"/>
              </a:lnSpc>
              <a:spcBef>
                <a:spcPts val="0"/>
              </a:spcBef>
              <a:spcAft>
                <a:spcPts val="0"/>
              </a:spcAft>
              <a:buClrTx/>
              <a:buSzTx/>
              <a:buFontTx/>
              <a:buNone/>
              <a:defRPr/>
            </a:pPr>
            <a:r>
              <a:rPr lang="zh-CN" altLang="en-US" sz="3035" b="1"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机械培训</a:t>
            </a:r>
            <a:endParaRPr kumimoji="0" lang="zh-CN" altLang="en-US" sz="3035" b="1" i="0" u="none" strike="noStrike" kern="1200" cap="none" spc="0" normalizeH="0" baseline="0" noProof="0" dirty="0">
              <a:ln>
                <a:noFill/>
              </a:ln>
              <a:solidFill>
                <a:srgbClr val="1CADE4"/>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 name="文本框 2"/>
          <p:cNvSpPr txBox="1"/>
          <p:nvPr/>
        </p:nvSpPr>
        <p:spPr>
          <a:xfrm>
            <a:off x="337820" y="1021080"/>
            <a:ext cx="9784080" cy="1845310"/>
          </a:xfrm>
          <a:prstGeom prst="rect">
            <a:avLst/>
          </a:prstGeom>
          <a:noFill/>
        </p:spPr>
        <p:txBody>
          <a:bodyPr wrap="square" rtlCol="0">
            <a:spAutoFit/>
          </a:bodyPr>
          <a:lstStyle/>
          <a:p>
            <a:pPr algn="l"/>
            <a:r>
              <a:rPr lang="zh-CN" altLang="en-US" sz="240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铜柱：</a:t>
            </a:r>
          </a:p>
          <a:p>
            <a:pPr algn="l"/>
            <a:endParaRPr lang="zh-CN" altLang="en-US">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lgn="l">
              <a:buFont typeface="Wingdings" panose="05000000000000000000" charset="0"/>
              <a:buChar char="u"/>
            </a:pPr>
            <a:r>
              <a:rPr>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 </a:t>
            </a:r>
            <a:r>
              <a:rPr lang="zh-CN" b="1">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铜柱</a:t>
            </a:r>
            <a:r>
              <a:rPr b="1">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简介 ：</a:t>
            </a:r>
          </a:p>
          <a:p>
            <a:pPr lvl="1" algn="l"/>
            <a:r>
              <a:rPr lang="en-US">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a:latin typeface="Times New Roman" panose="02020603050405020304" pitchFamily="18" charset="0"/>
                <a:ea typeface="微软雅黑" panose="020B0503020204020204" pitchFamily="34" charset="-122"/>
                <a:sym typeface="Times New Roman" panose="02020603050405020304" pitchFamily="18" charset="0"/>
              </a:rPr>
              <a:t>六角铜柱，头部一般带有螺纹孔或螺栓头，</a:t>
            </a:r>
            <a:r>
              <a:rPr lang="zh-CN" altLang="en-US">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用于构成支撑结构。</a:t>
            </a:r>
            <a:r>
              <a:rPr lang="zh-CN" altLang="en-US">
                <a:latin typeface="Times New Roman" panose="02020603050405020304" pitchFamily="18" charset="0"/>
                <a:ea typeface="微软雅黑" panose="020B0503020204020204" pitchFamily="34" charset="-122"/>
                <a:sym typeface="Times New Roman" panose="02020603050405020304" pitchFamily="18" charset="0"/>
              </a:rPr>
              <a:t>根据头部类型可分为双通六角铜柱，单头六角铜柱等。</a:t>
            </a:r>
          </a:p>
          <a:p>
            <a:pPr lvl="1" algn="l"/>
            <a:r>
              <a:rPr lang="zh-CN" altLang="en-US">
                <a:latin typeface="Times New Roman" panose="02020603050405020304" pitchFamily="18" charset="0"/>
                <a:ea typeface="微软雅黑" panose="020B0503020204020204" pitchFamily="34" charset="-122"/>
                <a:sym typeface="Times New Roman" panose="02020603050405020304" pitchFamily="18" charset="0"/>
              </a:rPr>
              <a:t>        另外，与铜柱作用相似还有铝柱，尼龙柱等，使用材料不同但用法完全一致。</a:t>
            </a:r>
          </a:p>
        </p:txBody>
      </p:sp>
      <p:pic>
        <p:nvPicPr>
          <p:cNvPr id="5" name="图片 4"/>
          <p:cNvPicPr>
            <a:picLocks noChangeAspect="1"/>
          </p:cNvPicPr>
          <p:nvPr/>
        </p:nvPicPr>
        <p:blipFill>
          <a:blip r:embed="rId4"/>
          <a:stretch>
            <a:fillRect/>
          </a:stretch>
        </p:blipFill>
        <p:spPr>
          <a:xfrm>
            <a:off x="8349615" y="3421380"/>
            <a:ext cx="3356610" cy="2517775"/>
          </a:xfrm>
          <a:prstGeom prst="rect">
            <a:avLst/>
          </a:prstGeom>
        </p:spPr>
      </p:pic>
      <p:sp>
        <p:nvSpPr>
          <p:cNvPr id="12" name="文本框 11"/>
          <p:cNvSpPr txBox="1"/>
          <p:nvPr/>
        </p:nvSpPr>
        <p:spPr>
          <a:xfrm>
            <a:off x="9386570" y="6052820"/>
            <a:ext cx="1097280" cy="368300"/>
          </a:xfrm>
          <a:prstGeom prst="rect">
            <a:avLst/>
          </a:prstGeom>
          <a:noFill/>
        </p:spPr>
        <p:txBody>
          <a:bodyPr wrap="non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铜柱支撑</a:t>
            </a:r>
          </a:p>
        </p:txBody>
      </p:sp>
      <p:pic>
        <p:nvPicPr>
          <p:cNvPr id="13" name="图片 12"/>
          <p:cNvPicPr>
            <a:picLocks noChangeAspect="1"/>
          </p:cNvPicPr>
          <p:nvPr/>
        </p:nvPicPr>
        <p:blipFill>
          <a:blip r:embed="rId5"/>
          <a:stretch>
            <a:fillRect/>
          </a:stretch>
        </p:blipFill>
        <p:spPr>
          <a:xfrm>
            <a:off x="1285240" y="3385185"/>
            <a:ext cx="2553970" cy="2553970"/>
          </a:xfrm>
          <a:prstGeom prst="rect">
            <a:avLst/>
          </a:prstGeom>
        </p:spPr>
      </p:pic>
      <p:pic>
        <p:nvPicPr>
          <p:cNvPr id="14" name="图片 13"/>
          <p:cNvPicPr>
            <a:picLocks noChangeAspect="1"/>
          </p:cNvPicPr>
          <p:nvPr/>
        </p:nvPicPr>
        <p:blipFill>
          <a:blip r:embed="rId6"/>
          <a:stretch>
            <a:fillRect/>
          </a:stretch>
        </p:blipFill>
        <p:spPr>
          <a:xfrm>
            <a:off x="4968875" y="3421380"/>
            <a:ext cx="2482215" cy="2482215"/>
          </a:xfrm>
          <a:prstGeom prst="rect">
            <a:avLst/>
          </a:prstGeom>
        </p:spPr>
      </p:pic>
      <p:sp>
        <p:nvSpPr>
          <p:cNvPr id="15" name="文本框 14"/>
          <p:cNvSpPr txBox="1"/>
          <p:nvPr/>
        </p:nvSpPr>
        <p:spPr>
          <a:xfrm>
            <a:off x="1784985" y="6052820"/>
            <a:ext cx="1554480" cy="368300"/>
          </a:xfrm>
          <a:prstGeom prst="rect">
            <a:avLst/>
          </a:prstGeom>
          <a:noFill/>
        </p:spPr>
        <p:txBody>
          <a:bodyPr wrap="non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双通六角铜柱</a:t>
            </a:r>
          </a:p>
        </p:txBody>
      </p:sp>
      <p:sp>
        <p:nvSpPr>
          <p:cNvPr id="16" name="文本框 15"/>
          <p:cNvSpPr txBox="1"/>
          <p:nvPr/>
        </p:nvSpPr>
        <p:spPr>
          <a:xfrm>
            <a:off x="5432425" y="6052820"/>
            <a:ext cx="1554480" cy="368300"/>
          </a:xfrm>
          <a:prstGeom prst="rect">
            <a:avLst/>
          </a:prstGeom>
          <a:noFill/>
        </p:spPr>
        <p:txBody>
          <a:bodyPr wrap="non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单头六角铜柱</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sp>
        <p:nvSpPr>
          <p:cNvPr id="6" name="文本框 5"/>
          <p:cNvSpPr txBox="1"/>
          <p:nvPr/>
        </p:nvSpPr>
        <p:spPr>
          <a:xfrm>
            <a:off x="953930" y="181893"/>
            <a:ext cx="1727200" cy="558800"/>
          </a:xfrm>
          <a:prstGeom prst="rect">
            <a:avLst/>
          </a:prstGeom>
          <a:noFill/>
        </p:spPr>
        <p:txBody>
          <a:bodyPr wrap="none" rtlCol="0">
            <a:spAutoFit/>
          </a:bodyPr>
          <a:lstStyle/>
          <a:p>
            <a:pPr marL="0" marR="0" lvl="0" indent="0" algn="ctr" defTabSz="433705" rtl="0" eaLnBrk="1" fontAlgn="auto" latinLnBrk="0" hangingPunct="1">
              <a:lnSpc>
                <a:spcPct val="100000"/>
              </a:lnSpc>
              <a:spcBef>
                <a:spcPts val="0"/>
              </a:spcBef>
              <a:spcAft>
                <a:spcPts val="0"/>
              </a:spcAft>
              <a:buClrTx/>
              <a:buSzTx/>
              <a:buFontTx/>
              <a:buNone/>
              <a:defRPr/>
            </a:pPr>
            <a:r>
              <a:rPr lang="zh-CN" altLang="en-US" sz="3035" b="1"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机械培训</a:t>
            </a:r>
            <a:endParaRPr kumimoji="0" lang="zh-CN" altLang="en-US" sz="3035" b="1" i="0" u="none" strike="noStrike" kern="1200" cap="none" spc="0" normalizeH="0" baseline="0" noProof="0" dirty="0">
              <a:ln>
                <a:noFill/>
              </a:ln>
              <a:solidFill>
                <a:srgbClr val="1CADE4"/>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 name="文本框 2"/>
          <p:cNvSpPr txBox="1"/>
          <p:nvPr/>
        </p:nvSpPr>
        <p:spPr>
          <a:xfrm>
            <a:off x="337820" y="1129665"/>
            <a:ext cx="6873875" cy="3784600"/>
          </a:xfrm>
          <a:prstGeom prst="rect">
            <a:avLst/>
          </a:prstGeom>
          <a:noFill/>
        </p:spPr>
        <p:txBody>
          <a:bodyPr wrap="square" rtlCol="0">
            <a:spAutoFit/>
          </a:bodyPr>
          <a:lstStyle/>
          <a:p>
            <a:pPr algn="l"/>
            <a:r>
              <a:rPr lang="zh-CN" altLang="en-US" sz="240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滑块滑轨：</a:t>
            </a:r>
          </a:p>
          <a:p>
            <a:pPr algn="l"/>
            <a:endParaRPr lang="zh-CN" altLang="en-US">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lgn="l">
              <a:buFont typeface="Wingdings" panose="05000000000000000000" charset="0"/>
              <a:buChar char="u"/>
            </a:pPr>
            <a:r>
              <a:rPr lang="zh-CN" altLang="en-US">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滑块滑轨</a:t>
            </a:r>
            <a:r>
              <a:rPr>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简介</a:t>
            </a:r>
            <a:r>
              <a:rPr b="1">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 ：</a:t>
            </a:r>
          </a:p>
          <a:p>
            <a:pPr lvl="1" algn="l"/>
            <a:r>
              <a:rPr lang="en-US">
                <a:latin typeface="Times New Roman" panose="02020603050405020304" pitchFamily="18" charset="0"/>
                <a:ea typeface="微软雅黑" panose="020B0503020204020204" pitchFamily="34" charset="-122"/>
                <a:sym typeface="Times New Roman" panose="02020603050405020304" pitchFamily="18" charset="0"/>
              </a:rPr>
              <a:t>	主要有滑块和导轨组成，滑块主要应用于滑动摩擦导轨。直线导轨又称线轨、滑轨、线性导轨、线性滑轨，用于直线往复运动场合，且可以承担一定的扭矩，可在高负载的情况下实现高精度的直线运动。</a:t>
            </a:r>
          </a:p>
          <a:p>
            <a:pPr lvl="1" algn="l"/>
            <a:r>
              <a:rPr lang="en-US">
                <a:latin typeface="Times New Roman" panose="02020603050405020304" pitchFamily="18" charset="0"/>
                <a:ea typeface="微软雅黑" panose="020B0503020204020204" pitchFamily="34" charset="-122"/>
                <a:sym typeface="Times New Roman" panose="02020603050405020304" pitchFamily="18" charset="0"/>
              </a:rPr>
              <a:t>	</a:t>
            </a:r>
            <a:r>
              <a:rPr lang="en-US">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直线导轨运动的作用是用来支撑和引导运动部件，按给定的方向做往复直线运动。</a:t>
            </a:r>
            <a:r>
              <a:rPr lang="en-US">
                <a:latin typeface="Times New Roman" panose="02020603050405020304" pitchFamily="18" charset="0"/>
                <a:ea typeface="微软雅黑" panose="020B0503020204020204" pitchFamily="34" charset="-122"/>
                <a:sym typeface="Times New Roman" panose="02020603050405020304" pitchFamily="18" charset="0"/>
              </a:rPr>
              <a:t>依按摩擦性质而定，直线运动导轨可以分为滑动摩擦导轨、滚动摩擦导轨、弹性摩擦导轨、流体摩擦导轨等种类。直线导轨主要是用在精度要求比较高的机械结构上,直线导轨的移动元件和固定元件之间不用中间介质，而用滚动钢球。</a:t>
            </a:r>
          </a:p>
        </p:txBody>
      </p:sp>
      <p:sp>
        <p:nvSpPr>
          <p:cNvPr id="8" name="文本框 7"/>
          <p:cNvSpPr txBox="1"/>
          <p:nvPr/>
        </p:nvSpPr>
        <p:spPr>
          <a:xfrm>
            <a:off x="9489440" y="4231640"/>
            <a:ext cx="1097280" cy="368300"/>
          </a:xfrm>
          <a:prstGeom prst="rect">
            <a:avLst/>
          </a:prstGeom>
          <a:noFill/>
        </p:spPr>
        <p:txBody>
          <a:bodyPr wrap="non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滑块滑轨</a:t>
            </a:r>
          </a:p>
        </p:txBody>
      </p:sp>
      <p:pic>
        <p:nvPicPr>
          <p:cNvPr id="5" name="图片 4"/>
          <p:cNvPicPr>
            <a:picLocks noChangeAspect="1"/>
          </p:cNvPicPr>
          <p:nvPr/>
        </p:nvPicPr>
        <p:blipFill>
          <a:blip r:embed="rId4"/>
          <a:stretch>
            <a:fillRect/>
          </a:stretch>
        </p:blipFill>
        <p:spPr>
          <a:xfrm>
            <a:off x="8127365" y="2200275"/>
            <a:ext cx="3821430" cy="18522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sp>
        <p:nvSpPr>
          <p:cNvPr id="6" name="文本框 5"/>
          <p:cNvSpPr txBox="1"/>
          <p:nvPr/>
        </p:nvSpPr>
        <p:spPr>
          <a:xfrm>
            <a:off x="953930" y="181893"/>
            <a:ext cx="1727200" cy="558800"/>
          </a:xfrm>
          <a:prstGeom prst="rect">
            <a:avLst/>
          </a:prstGeom>
          <a:noFill/>
        </p:spPr>
        <p:txBody>
          <a:bodyPr wrap="none" rtlCol="0">
            <a:spAutoFit/>
          </a:bodyPr>
          <a:lstStyle/>
          <a:p>
            <a:pPr marL="0" marR="0" lvl="0" indent="0" algn="ctr" defTabSz="433705" rtl="0" eaLnBrk="1" fontAlgn="auto" latinLnBrk="0" hangingPunct="1">
              <a:lnSpc>
                <a:spcPct val="100000"/>
              </a:lnSpc>
              <a:spcBef>
                <a:spcPts val="0"/>
              </a:spcBef>
              <a:spcAft>
                <a:spcPts val="0"/>
              </a:spcAft>
              <a:buClrTx/>
              <a:buSzTx/>
              <a:buFontTx/>
              <a:buNone/>
              <a:defRPr/>
            </a:pPr>
            <a:r>
              <a:rPr lang="zh-CN" altLang="en-US" sz="3035" b="1" dirty="0">
                <a:solidFill>
                  <a:prstClr val="white">
                    <a:lumMod val="65000"/>
                    <a:lumOff val="35000"/>
                  </a:prstClr>
                </a:solidFill>
                <a:latin typeface="Times New Roman" panose="02020603050405020304" pitchFamily="18" charset="0"/>
                <a:ea typeface="微软雅黑" panose="020B0503020204020204" pitchFamily="34" charset="-122"/>
                <a:cs typeface="+mn-ea"/>
                <a:sym typeface="Times New Roman" panose="02020603050405020304" pitchFamily="18" charset="0"/>
              </a:rPr>
              <a:t>机械培训</a:t>
            </a:r>
            <a:endParaRPr kumimoji="0" lang="zh-CN" altLang="en-US" sz="3035" b="1" i="0" u="none" strike="noStrike" kern="1200" cap="none" spc="0" normalizeH="0" baseline="0" noProof="0" dirty="0">
              <a:ln>
                <a:noFill/>
              </a:ln>
              <a:solidFill>
                <a:prstClr val="white">
                  <a:lumMod val="65000"/>
                  <a:lumOff val="35000"/>
                </a:prstClr>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 name="文本框 1"/>
          <p:cNvSpPr txBox="1"/>
          <p:nvPr/>
        </p:nvSpPr>
        <p:spPr>
          <a:xfrm>
            <a:off x="4408805" y="1905635"/>
            <a:ext cx="2527300" cy="2430145"/>
          </a:xfrm>
          <a:prstGeom prst="rect">
            <a:avLst/>
          </a:prstGeom>
          <a:noFill/>
        </p:spPr>
        <p:txBody>
          <a:bodyPr wrap="square" rtlCol="0" anchor="t">
            <a:spAutoFit/>
          </a:bodyPr>
          <a:lstStyle/>
          <a:p>
            <a:r>
              <a:rPr lang="zh-CN" altLang="en-US" sz="320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五、传动篇</a:t>
            </a:r>
          </a:p>
          <a:p>
            <a:endParaRPr lang="zh-CN" altLang="en-US" sz="240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a:p>
            <a:pPr lvl="1"/>
            <a:r>
              <a:rPr lang="zh-CN" altLang="en-US" sz="240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1.1 同步带</a:t>
            </a:r>
          </a:p>
          <a:p>
            <a:pPr lvl="1"/>
            <a:r>
              <a:rPr lang="zh-CN" altLang="en-US" sz="240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1.2 链轮链条</a:t>
            </a:r>
          </a:p>
          <a:p>
            <a:pPr lvl="1"/>
            <a:r>
              <a:rPr lang="zh-CN" altLang="en-US" sz="240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1.3 滚珠丝杆</a:t>
            </a:r>
          </a:p>
          <a:p>
            <a:pPr lvl="1"/>
            <a:r>
              <a:rPr lang="zh-CN" altLang="en-US" sz="240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1.4 齿轮传动</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sp>
        <p:nvSpPr>
          <p:cNvPr id="6" name="文本框 5"/>
          <p:cNvSpPr txBox="1"/>
          <p:nvPr/>
        </p:nvSpPr>
        <p:spPr>
          <a:xfrm>
            <a:off x="953930" y="181893"/>
            <a:ext cx="1727200" cy="558800"/>
          </a:xfrm>
          <a:prstGeom prst="rect">
            <a:avLst/>
          </a:prstGeom>
          <a:noFill/>
        </p:spPr>
        <p:txBody>
          <a:bodyPr wrap="none" rtlCol="0">
            <a:spAutoFit/>
          </a:bodyPr>
          <a:lstStyle/>
          <a:p>
            <a:pPr marL="0" marR="0" lvl="0" indent="0" algn="ctr" defTabSz="433705" rtl="0" eaLnBrk="1" fontAlgn="auto" latinLnBrk="0" hangingPunct="1">
              <a:lnSpc>
                <a:spcPct val="100000"/>
              </a:lnSpc>
              <a:spcBef>
                <a:spcPts val="0"/>
              </a:spcBef>
              <a:spcAft>
                <a:spcPts val="0"/>
              </a:spcAft>
              <a:buClrTx/>
              <a:buSzTx/>
              <a:buFontTx/>
              <a:buNone/>
              <a:defRPr/>
            </a:pPr>
            <a:r>
              <a:rPr lang="zh-CN" altLang="en-US" sz="3035" b="1"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机械培训</a:t>
            </a:r>
            <a:endParaRPr kumimoji="0" lang="zh-CN" altLang="en-US" sz="3035" b="1" i="0" u="none" strike="noStrike" kern="1200" cap="none" spc="0" normalizeH="0" baseline="0" noProof="0" dirty="0">
              <a:ln>
                <a:noFill/>
              </a:ln>
              <a:solidFill>
                <a:srgbClr val="1CADE4"/>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 name="文本框 2"/>
          <p:cNvSpPr txBox="1"/>
          <p:nvPr/>
        </p:nvSpPr>
        <p:spPr>
          <a:xfrm>
            <a:off x="337820" y="1092835"/>
            <a:ext cx="6873875" cy="2676525"/>
          </a:xfrm>
          <a:prstGeom prst="rect">
            <a:avLst/>
          </a:prstGeom>
          <a:noFill/>
        </p:spPr>
        <p:txBody>
          <a:bodyPr wrap="square" rtlCol="0">
            <a:spAutoFit/>
          </a:bodyPr>
          <a:lstStyle/>
          <a:p>
            <a:pPr algn="l"/>
            <a:r>
              <a:rPr lang="zh-CN" altLang="en-US" sz="240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同步带传动：</a:t>
            </a:r>
          </a:p>
          <a:p>
            <a:pPr algn="l"/>
            <a:endParaRPr lang="zh-CN" altLang="en-US">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lgn="l">
              <a:buFont typeface="Wingdings" panose="05000000000000000000" charset="0"/>
              <a:buChar char="u"/>
            </a:pPr>
            <a:r>
              <a:rPr lang="zh-CN">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同步带传动</a:t>
            </a:r>
            <a:r>
              <a:rPr>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简介 ：</a:t>
            </a:r>
          </a:p>
          <a:p>
            <a:pPr lvl="1" algn="l"/>
            <a:r>
              <a:rPr lang="en-US">
                <a:latin typeface="Times New Roman" panose="02020603050405020304" pitchFamily="18" charset="0"/>
                <a:ea typeface="微软雅黑" panose="020B0503020204020204" pitchFamily="34" charset="-122"/>
                <a:sym typeface="Times New Roman" panose="02020603050405020304" pitchFamily="18" charset="0"/>
              </a:rPr>
              <a:t>	同步带传动通过传动带内表面上等距分布的横向齿和带轮上的相应齿槽的啮合来传递运动。与摩擦型带传动比较，</a:t>
            </a:r>
            <a:r>
              <a:rPr lang="en-US">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同步带传动的带轮和传动带之间没有相对滑动，能够保证严格</a:t>
            </a:r>
          </a:p>
          <a:p>
            <a:pPr lvl="1" algn="l"/>
            <a:r>
              <a:rPr lang="en-US">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的传动比</a:t>
            </a:r>
            <a:r>
              <a:rPr lang="en-US">
                <a:latin typeface="Times New Roman" panose="02020603050405020304" pitchFamily="18" charset="0"/>
                <a:ea typeface="微软雅黑" panose="020B0503020204020204" pitchFamily="34" charset="-122"/>
                <a:sym typeface="Times New Roman" panose="02020603050405020304" pitchFamily="18" charset="0"/>
              </a:rPr>
              <a:t>。</a:t>
            </a:r>
          </a:p>
          <a:p>
            <a:pPr lvl="1" algn="l"/>
            <a:r>
              <a:rPr lang="en-US">
                <a:latin typeface="Times New Roman" panose="02020603050405020304" pitchFamily="18" charset="0"/>
                <a:ea typeface="微软雅黑" panose="020B0503020204020204" pitchFamily="34" charset="-122"/>
                <a:sym typeface="Times New Roman" panose="02020603050405020304" pitchFamily="18" charset="0"/>
              </a:rPr>
              <a:t>	但同步带传动对中心距及其尺寸稳定性要求较高。一般</a:t>
            </a:r>
            <a:r>
              <a:rPr lang="en-US">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需要张紧轮或腰</a:t>
            </a:r>
            <a:r>
              <a:rPr lang="zh-CN" altLang="en-US">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形</a:t>
            </a:r>
            <a:r>
              <a:rPr lang="en-US">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孔辅助张紧</a:t>
            </a:r>
            <a:r>
              <a:rPr lang="en-US">
                <a:latin typeface="Times New Roman" panose="02020603050405020304" pitchFamily="18" charset="0"/>
                <a:ea typeface="微软雅黑" panose="020B0503020204020204" pitchFamily="34" charset="-122"/>
                <a:sym typeface="Times New Roman" panose="02020603050405020304" pitchFamily="18" charset="0"/>
              </a:rPr>
              <a:t>。</a:t>
            </a: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 name="文本框 7"/>
          <p:cNvSpPr txBox="1"/>
          <p:nvPr/>
        </p:nvSpPr>
        <p:spPr>
          <a:xfrm>
            <a:off x="9380220" y="6166485"/>
            <a:ext cx="1325880" cy="368300"/>
          </a:xfrm>
          <a:prstGeom prst="rect">
            <a:avLst/>
          </a:prstGeom>
          <a:noFill/>
        </p:spPr>
        <p:txBody>
          <a:bodyPr wrap="non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同步带传动</a:t>
            </a:r>
          </a:p>
        </p:txBody>
      </p:sp>
      <p:pic>
        <p:nvPicPr>
          <p:cNvPr id="2" name="图片 1"/>
          <p:cNvPicPr>
            <a:picLocks noChangeAspect="1"/>
          </p:cNvPicPr>
          <p:nvPr/>
        </p:nvPicPr>
        <p:blipFill>
          <a:blip r:embed="rId4"/>
          <a:stretch>
            <a:fillRect/>
          </a:stretch>
        </p:blipFill>
        <p:spPr>
          <a:xfrm>
            <a:off x="8138160" y="3883660"/>
            <a:ext cx="3810000" cy="2228215"/>
          </a:xfrm>
          <a:prstGeom prst="rect">
            <a:avLst/>
          </a:prstGeom>
        </p:spPr>
      </p:pic>
      <p:pic>
        <p:nvPicPr>
          <p:cNvPr id="4" name="图片 3"/>
          <p:cNvPicPr>
            <a:picLocks noChangeAspect="1"/>
          </p:cNvPicPr>
          <p:nvPr/>
        </p:nvPicPr>
        <p:blipFill>
          <a:blip r:embed="rId5"/>
          <a:stretch>
            <a:fillRect/>
          </a:stretch>
        </p:blipFill>
        <p:spPr>
          <a:xfrm>
            <a:off x="8138160" y="913130"/>
            <a:ext cx="3810000" cy="2346960"/>
          </a:xfrm>
          <a:prstGeom prst="rect">
            <a:avLst/>
          </a:prstGeom>
        </p:spPr>
      </p:pic>
      <p:sp>
        <p:nvSpPr>
          <p:cNvPr id="5" name="文本框 4"/>
          <p:cNvSpPr txBox="1"/>
          <p:nvPr/>
        </p:nvSpPr>
        <p:spPr>
          <a:xfrm>
            <a:off x="9380220" y="3260090"/>
            <a:ext cx="1097280" cy="368300"/>
          </a:xfrm>
          <a:prstGeom prst="rect">
            <a:avLst/>
          </a:prstGeom>
          <a:noFill/>
        </p:spPr>
        <p:txBody>
          <a:bodyPr wrap="non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同步带轮</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8"/>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2" name="文本框 51"/>
          <p:cNvSpPr txBox="1"/>
          <p:nvPr/>
        </p:nvSpPr>
        <p:spPr>
          <a:xfrm>
            <a:off x="1323527" y="168190"/>
            <a:ext cx="955040" cy="558800"/>
          </a:xfrm>
          <a:prstGeom prst="rect">
            <a:avLst/>
          </a:prstGeom>
          <a:noFill/>
        </p:spPr>
        <p:txBody>
          <a:bodyPr wrap="none" rtlCol="0">
            <a:spAutoFit/>
          </a:bodyPr>
          <a:lstStyle/>
          <a:p>
            <a:pPr marL="0" marR="0" lvl="0" indent="0" algn="ctr" defTabSz="433705" rtl="0" eaLnBrk="1" fontAlgn="auto" latinLnBrk="0" hangingPunct="1">
              <a:lnSpc>
                <a:spcPct val="100000"/>
              </a:lnSpc>
              <a:spcBef>
                <a:spcPts val="0"/>
              </a:spcBef>
              <a:spcAft>
                <a:spcPts val="0"/>
              </a:spcAft>
              <a:buClrTx/>
              <a:buSzTx/>
              <a:buFontTx/>
              <a:buNone/>
              <a:defRPr/>
            </a:pPr>
            <a:r>
              <a:rPr lang="zh-CN" altLang="en-US" sz="3035" b="1">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管材</a:t>
            </a:r>
            <a:endParaRPr kumimoji="0" lang="en-US" altLang="zh-CN" sz="3035" b="1" i="0" u="none" strike="noStrike" kern="1200" cap="none" spc="0" normalizeH="0" baseline="0" noProof="0" dirty="0">
              <a:ln>
                <a:noFill/>
              </a:ln>
              <a:solidFill>
                <a:prstClr val="white">
                  <a:lumMod val="65000"/>
                  <a:lumOff val="35000"/>
                </a:prstClr>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sp>
        <p:nvSpPr>
          <p:cNvPr id="2" name="文本框 1"/>
          <p:cNvSpPr txBox="1"/>
          <p:nvPr/>
        </p:nvSpPr>
        <p:spPr>
          <a:xfrm>
            <a:off x="4384675" y="1775460"/>
            <a:ext cx="6398895" cy="3169285"/>
          </a:xfrm>
          <a:prstGeom prst="rect">
            <a:avLst/>
          </a:prstGeom>
          <a:noFill/>
        </p:spPr>
        <p:txBody>
          <a:bodyPr wrap="square" rtlCol="0">
            <a:spAutoFit/>
          </a:bodyPr>
          <a:lstStyle/>
          <a:p>
            <a:pPr marL="342900" indent="-342900">
              <a:buFont typeface="Wingdings" panose="05000000000000000000" charset="0"/>
              <a:buChar char="u"/>
            </a:pPr>
            <a:r>
              <a:rPr lang="zh-CN" altLang="en-US" sz="20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注意事项：</a:t>
            </a:r>
          </a:p>
          <a:p>
            <a:pPr lvl="1"/>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、同等横截面积（保持质量不变），越粗的铝方管（壁厚小）强度越高。所以增加强度</a:t>
            </a:r>
            <a:r>
              <a:rPr lang="zh-CN" altLang="en-US" sz="2000"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优先考虑选用更粗的铝方管</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，其次考虑增加厚度。</a:t>
            </a:r>
          </a:p>
          <a:p>
            <a:pPr lvl="1"/>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2</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、为增加铝方管抗压性能，可以在管内进行填充（如亚克力，机加工内衬件等）</a:t>
            </a:r>
          </a:p>
          <a:p>
            <a:pPr lvl="1"/>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3</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、因为铝方管中空，安装螺栓时用力过大会导致表面凹陷，所以</a:t>
            </a:r>
            <a:r>
              <a:rPr lang="zh-CN" altLang="en-US" sz="2000"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安装贯穿铝方管的螺栓时需加垫片</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，且不可用力过度。</a:t>
            </a:r>
          </a:p>
          <a:p>
            <a:pPr lvl="1"/>
            <a:endParaRPr lang="zh-CN" altLang="en-US" sz="2000"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6" name="图片 5"/>
          <p:cNvPicPr>
            <a:picLocks noChangeAspect="1"/>
          </p:cNvPicPr>
          <p:nvPr/>
        </p:nvPicPr>
        <p:blipFill>
          <a:blip r:embed="rId4"/>
          <a:stretch>
            <a:fillRect/>
          </a:stretch>
        </p:blipFill>
        <p:spPr>
          <a:xfrm>
            <a:off x="825500" y="2103755"/>
            <a:ext cx="3084830" cy="2205355"/>
          </a:xfrm>
          <a:prstGeom prst="rect">
            <a:avLst/>
          </a:prstGeom>
        </p:spPr>
      </p:pic>
      <p:sp>
        <p:nvSpPr>
          <p:cNvPr id="4" name="文本框 3"/>
          <p:cNvSpPr txBox="1"/>
          <p:nvPr/>
        </p:nvSpPr>
        <p:spPr>
          <a:xfrm>
            <a:off x="1825625" y="4428490"/>
            <a:ext cx="868680" cy="368300"/>
          </a:xfrm>
          <a:prstGeom prst="rect">
            <a:avLst/>
          </a:prstGeom>
          <a:noFill/>
        </p:spPr>
        <p:txBody>
          <a:bodyPr wrap="non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铝方管</a:t>
            </a:r>
          </a:p>
        </p:txBody>
      </p:sp>
      <p:sp>
        <p:nvSpPr>
          <p:cNvPr id="5" name="文本框 4"/>
          <p:cNvSpPr txBox="1"/>
          <p:nvPr/>
        </p:nvSpPr>
        <p:spPr>
          <a:xfrm>
            <a:off x="337820" y="842010"/>
            <a:ext cx="1402080" cy="460375"/>
          </a:xfrm>
          <a:prstGeom prst="rect">
            <a:avLst/>
          </a:prstGeom>
          <a:noFill/>
        </p:spPr>
        <p:txBody>
          <a:bodyPr wrap="none" rtlCol="0" anchor="t">
            <a:spAutoFit/>
          </a:bodyPr>
          <a:lstStyle/>
          <a:p>
            <a:r>
              <a:rPr lang="zh-CN" altLang="en-US" sz="2400" b="1">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铝方管：</a:t>
            </a: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sp>
        <p:nvSpPr>
          <p:cNvPr id="6" name="文本框 5"/>
          <p:cNvSpPr txBox="1"/>
          <p:nvPr/>
        </p:nvSpPr>
        <p:spPr>
          <a:xfrm>
            <a:off x="953930" y="181893"/>
            <a:ext cx="1727200" cy="558800"/>
          </a:xfrm>
          <a:prstGeom prst="rect">
            <a:avLst/>
          </a:prstGeom>
          <a:noFill/>
        </p:spPr>
        <p:txBody>
          <a:bodyPr wrap="none" rtlCol="0">
            <a:spAutoFit/>
          </a:bodyPr>
          <a:lstStyle/>
          <a:p>
            <a:pPr marL="0" marR="0" lvl="0" indent="0" algn="ctr" defTabSz="433705" rtl="0" eaLnBrk="1" fontAlgn="auto" latinLnBrk="0" hangingPunct="1">
              <a:lnSpc>
                <a:spcPct val="100000"/>
              </a:lnSpc>
              <a:spcBef>
                <a:spcPts val="0"/>
              </a:spcBef>
              <a:spcAft>
                <a:spcPts val="0"/>
              </a:spcAft>
              <a:buClrTx/>
              <a:buSzTx/>
              <a:buFontTx/>
              <a:buNone/>
              <a:defRPr/>
            </a:pPr>
            <a:r>
              <a:rPr lang="zh-CN" altLang="en-US" sz="3035" b="1"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机械培训</a:t>
            </a:r>
            <a:endParaRPr kumimoji="0" lang="zh-CN" altLang="en-US" sz="3035" b="1" i="0" u="none" strike="noStrike" kern="1200" cap="none" spc="0" normalizeH="0" baseline="0" noProof="0" dirty="0">
              <a:ln>
                <a:noFill/>
              </a:ln>
              <a:solidFill>
                <a:srgbClr val="1CADE4"/>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 name="文本框 2"/>
          <p:cNvSpPr txBox="1"/>
          <p:nvPr/>
        </p:nvSpPr>
        <p:spPr>
          <a:xfrm>
            <a:off x="953770" y="1009015"/>
            <a:ext cx="6873875" cy="3507740"/>
          </a:xfrm>
          <a:prstGeom prst="rect">
            <a:avLst/>
          </a:prstGeom>
          <a:noFill/>
        </p:spPr>
        <p:txBody>
          <a:bodyPr wrap="square" rtlCol="0">
            <a:spAutoFit/>
          </a:bodyPr>
          <a:lstStyle/>
          <a:p>
            <a:pPr algn="l"/>
            <a:r>
              <a:rPr lang="zh-CN" altLang="en-US" sz="240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同步带传动：</a:t>
            </a:r>
          </a:p>
          <a:p>
            <a:pPr algn="l"/>
            <a:endParaRPr lang="zh-CN" altLang="en-US">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lgn="l">
              <a:buFont typeface="Wingdings" panose="05000000000000000000" charset="0"/>
              <a:buChar char="u"/>
            </a:pPr>
            <a:r>
              <a:rPr lang="zh-CN">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同步带传动优点</a:t>
            </a:r>
            <a:r>
              <a:rPr>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 ：</a:t>
            </a:r>
          </a:p>
          <a:p>
            <a:pPr lvl="1" algn="l"/>
            <a:endParaRPr>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a:p>
            <a:pPr lvl="1" algn="l"/>
            <a:r>
              <a:rPr lang="en-US">
                <a:latin typeface="Times New Roman" panose="02020603050405020304" pitchFamily="18" charset="0"/>
                <a:ea typeface="微软雅黑" panose="020B0503020204020204" pitchFamily="34" charset="-122"/>
                <a:sym typeface="Times New Roman" panose="02020603050405020304" pitchFamily="18" charset="0"/>
              </a:rPr>
              <a:t>	（1）传动准确，工作时无滑动，具有恒定的传动比；</a:t>
            </a:r>
          </a:p>
          <a:p>
            <a:pPr lvl="1" algn="l"/>
            <a:r>
              <a:rPr lang="en-US">
                <a:latin typeface="Times New Roman" panose="02020603050405020304" pitchFamily="18" charset="0"/>
                <a:ea typeface="微软雅黑" panose="020B0503020204020204" pitchFamily="34" charset="-122"/>
                <a:sym typeface="Times New Roman" panose="02020603050405020304" pitchFamily="18" charset="0"/>
              </a:rPr>
              <a:t>	（2）传动平稳，具有缓冲、减振能力，噪声低；</a:t>
            </a:r>
          </a:p>
          <a:p>
            <a:pPr lvl="1" algn="l"/>
            <a:r>
              <a:rPr lang="en-US">
                <a:latin typeface="Times New Roman" panose="02020603050405020304" pitchFamily="18" charset="0"/>
                <a:ea typeface="微软雅黑" panose="020B0503020204020204" pitchFamily="34" charset="-122"/>
                <a:sym typeface="Times New Roman" panose="02020603050405020304" pitchFamily="18" charset="0"/>
              </a:rPr>
              <a:t>	（3）传动效率高，可达 0.98，节能效果明显；</a:t>
            </a:r>
          </a:p>
          <a:p>
            <a:pPr lvl="1" algn="l"/>
            <a:r>
              <a:rPr lang="en-US">
                <a:latin typeface="Times New Roman" panose="02020603050405020304" pitchFamily="18" charset="0"/>
                <a:ea typeface="微软雅黑" panose="020B0503020204020204" pitchFamily="34" charset="-122"/>
                <a:sym typeface="Times New Roman" panose="02020603050405020304" pitchFamily="18" charset="0"/>
              </a:rPr>
              <a:t>	（4）维护保养方便，不需润滑，维护费用低；</a:t>
            </a:r>
          </a:p>
          <a:p>
            <a:pPr lvl="1" algn="l"/>
            <a:r>
              <a:rPr lang="en-US">
                <a:latin typeface="Times New Roman" panose="02020603050405020304" pitchFamily="18" charset="0"/>
                <a:ea typeface="微软雅黑" panose="020B0503020204020204" pitchFamily="34" charset="-122"/>
                <a:sym typeface="Times New Roman" panose="02020603050405020304" pitchFamily="18" charset="0"/>
              </a:rPr>
              <a:t>	（5）速比范围大，一般可达 10，线速度可达 50m/s</a:t>
            </a:r>
            <a:r>
              <a:rPr lang="zh-CN" altLang="en-US">
                <a:latin typeface="Times New Roman" panose="02020603050405020304" pitchFamily="18" charset="0"/>
                <a:ea typeface="微软雅黑" panose="020B0503020204020204" pitchFamily="34" charset="-122"/>
                <a:sym typeface="Times New Roman" panose="02020603050405020304" pitchFamily="18" charset="0"/>
              </a:rPr>
              <a:t>，</a:t>
            </a:r>
            <a:r>
              <a:rPr lang="en-US">
                <a:latin typeface="Times New Roman" panose="02020603050405020304" pitchFamily="18" charset="0"/>
                <a:ea typeface="微软雅黑" panose="020B0503020204020204" pitchFamily="34" charset="-122"/>
                <a:sym typeface="Times New Roman" panose="02020603050405020304" pitchFamily="18" charset="0"/>
              </a:rPr>
              <a:t>有较大的功率传递范围，可达几瓦到几百千瓦；</a:t>
            </a:r>
          </a:p>
          <a:p>
            <a:pPr lvl="1" algn="l"/>
            <a:r>
              <a:rPr lang="en-US">
                <a:latin typeface="Times New Roman" panose="02020603050405020304" pitchFamily="18" charset="0"/>
                <a:ea typeface="微软雅黑" panose="020B0503020204020204" pitchFamily="34" charset="-122"/>
                <a:sym typeface="Times New Roman" panose="02020603050405020304" pitchFamily="18" charset="0"/>
              </a:rPr>
              <a:t>	（6）可用于长距离传动，中心距可达 10m 以上。</a:t>
            </a:r>
          </a:p>
          <a:p>
            <a:pPr lvl="1" algn="l"/>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 name="文本框 7"/>
          <p:cNvSpPr txBox="1"/>
          <p:nvPr/>
        </p:nvSpPr>
        <p:spPr>
          <a:xfrm>
            <a:off x="9380220" y="6166485"/>
            <a:ext cx="1325880" cy="368300"/>
          </a:xfrm>
          <a:prstGeom prst="rect">
            <a:avLst/>
          </a:prstGeom>
          <a:noFill/>
        </p:spPr>
        <p:txBody>
          <a:bodyPr wrap="non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同步带传动</a:t>
            </a:r>
          </a:p>
        </p:txBody>
      </p:sp>
      <p:pic>
        <p:nvPicPr>
          <p:cNvPr id="2" name="图片 1"/>
          <p:cNvPicPr>
            <a:picLocks noChangeAspect="1"/>
          </p:cNvPicPr>
          <p:nvPr/>
        </p:nvPicPr>
        <p:blipFill>
          <a:blip r:embed="rId4"/>
          <a:stretch>
            <a:fillRect/>
          </a:stretch>
        </p:blipFill>
        <p:spPr>
          <a:xfrm>
            <a:off x="8138160" y="3883660"/>
            <a:ext cx="3810000" cy="2228215"/>
          </a:xfrm>
          <a:prstGeom prst="rect">
            <a:avLst/>
          </a:prstGeom>
        </p:spPr>
      </p:pic>
      <p:pic>
        <p:nvPicPr>
          <p:cNvPr id="4" name="图片 3"/>
          <p:cNvPicPr>
            <a:picLocks noChangeAspect="1"/>
          </p:cNvPicPr>
          <p:nvPr/>
        </p:nvPicPr>
        <p:blipFill>
          <a:blip r:embed="rId5"/>
          <a:stretch>
            <a:fillRect/>
          </a:stretch>
        </p:blipFill>
        <p:spPr>
          <a:xfrm>
            <a:off x="8138160" y="913130"/>
            <a:ext cx="3810000" cy="2346960"/>
          </a:xfrm>
          <a:prstGeom prst="rect">
            <a:avLst/>
          </a:prstGeom>
        </p:spPr>
      </p:pic>
      <p:sp>
        <p:nvSpPr>
          <p:cNvPr id="5" name="文本框 4"/>
          <p:cNvSpPr txBox="1"/>
          <p:nvPr/>
        </p:nvSpPr>
        <p:spPr>
          <a:xfrm>
            <a:off x="9380220" y="3260090"/>
            <a:ext cx="1097280" cy="368300"/>
          </a:xfrm>
          <a:prstGeom prst="rect">
            <a:avLst/>
          </a:prstGeom>
          <a:noFill/>
        </p:spPr>
        <p:txBody>
          <a:bodyPr wrap="non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同步带轮</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sp>
        <p:nvSpPr>
          <p:cNvPr id="6" name="文本框 5"/>
          <p:cNvSpPr txBox="1"/>
          <p:nvPr/>
        </p:nvSpPr>
        <p:spPr>
          <a:xfrm>
            <a:off x="953930" y="181893"/>
            <a:ext cx="1727200" cy="558800"/>
          </a:xfrm>
          <a:prstGeom prst="rect">
            <a:avLst/>
          </a:prstGeom>
          <a:noFill/>
        </p:spPr>
        <p:txBody>
          <a:bodyPr wrap="none" rtlCol="0">
            <a:spAutoFit/>
          </a:bodyPr>
          <a:lstStyle/>
          <a:p>
            <a:pPr marL="0" marR="0" lvl="0" indent="0" algn="ctr" defTabSz="433705" rtl="0" eaLnBrk="1" fontAlgn="auto" latinLnBrk="0" hangingPunct="1">
              <a:lnSpc>
                <a:spcPct val="100000"/>
              </a:lnSpc>
              <a:spcBef>
                <a:spcPts val="0"/>
              </a:spcBef>
              <a:spcAft>
                <a:spcPts val="0"/>
              </a:spcAft>
              <a:buClrTx/>
              <a:buSzTx/>
              <a:buFontTx/>
              <a:buNone/>
              <a:defRPr/>
            </a:pPr>
            <a:r>
              <a:rPr lang="zh-CN" altLang="en-US" sz="3035" b="1"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机械培训</a:t>
            </a:r>
            <a:endParaRPr kumimoji="0" lang="zh-CN" altLang="en-US" sz="3035" b="1" i="0" u="none" strike="noStrike" kern="1200" cap="none" spc="0" normalizeH="0" baseline="0" noProof="0" dirty="0">
              <a:ln>
                <a:noFill/>
              </a:ln>
              <a:solidFill>
                <a:srgbClr val="1CADE4"/>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 name="文本框 2"/>
          <p:cNvSpPr txBox="1"/>
          <p:nvPr/>
        </p:nvSpPr>
        <p:spPr>
          <a:xfrm>
            <a:off x="337820" y="1057275"/>
            <a:ext cx="6627495" cy="4061460"/>
          </a:xfrm>
          <a:prstGeom prst="rect">
            <a:avLst/>
          </a:prstGeom>
          <a:noFill/>
        </p:spPr>
        <p:txBody>
          <a:bodyPr wrap="square" rtlCol="0">
            <a:spAutoFit/>
          </a:bodyPr>
          <a:lstStyle/>
          <a:p>
            <a:pPr algn="l"/>
            <a:r>
              <a:rPr lang="zh-CN" altLang="en-US" sz="240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链轮传动：</a:t>
            </a:r>
          </a:p>
          <a:p>
            <a:pPr algn="l"/>
            <a:endParaRPr lang="zh-CN" altLang="en-US">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lgn="l">
              <a:buFont typeface="Wingdings" panose="05000000000000000000" charset="0"/>
              <a:buChar char="u"/>
            </a:pPr>
            <a:r>
              <a:rPr lang="zh-CN" altLang="en-US">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链轮传动</a:t>
            </a:r>
            <a:r>
              <a:rPr lang="en-US">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简介</a:t>
            </a:r>
            <a:r>
              <a:rPr lang="en-US">
                <a:latin typeface="Times New Roman" panose="02020603050405020304" pitchFamily="18" charset="0"/>
                <a:ea typeface="微软雅黑" panose="020B0503020204020204" pitchFamily="34" charset="-122"/>
                <a:sym typeface="Times New Roman" panose="02020603050405020304" pitchFamily="18" charset="0"/>
              </a:rPr>
              <a:t>：</a:t>
            </a:r>
          </a:p>
          <a:p>
            <a:pPr lvl="1" algn="l"/>
            <a:r>
              <a:rPr lang="en-US">
                <a:latin typeface="Times New Roman" panose="02020603050405020304" pitchFamily="18" charset="0"/>
                <a:ea typeface="微软雅黑" panose="020B0503020204020204" pitchFamily="34" charset="-122"/>
                <a:sym typeface="Times New Roman" panose="02020603050405020304" pitchFamily="18" charset="0"/>
              </a:rPr>
              <a:t>	链传动是通过链条将具有特殊齿形的主动链轮的运动和动力传递到具有特殊齿形的从动链轮的一种传动方式。</a:t>
            </a:r>
          </a:p>
          <a:p>
            <a:pPr marL="742950" lvl="1" indent="-285750" algn="l">
              <a:buFont typeface="Wingdings" panose="05000000000000000000" charset="0"/>
              <a:buChar char="u"/>
            </a:pPr>
            <a:r>
              <a:rPr lang="zh-CN" altLang="en-US">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链轮传动</a:t>
            </a:r>
            <a:r>
              <a:rPr lang="en-US">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优点：</a:t>
            </a:r>
          </a:p>
          <a:p>
            <a:pPr lvl="1" algn="l"/>
            <a:r>
              <a:rPr lang="en-US">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atin typeface="Times New Roman" panose="02020603050405020304" pitchFamily="18" charset="0"/>
                <a:ea typeface="微软雅黑" panose="020B0503020204020204" pitchFamily="34" charset="-122"/>
                <a:sym typeface="Times New Roman" panose="02020603050405020304" pitchFamily="18" charset="0"/>
              </a:rPr>
              <a:t>与带传动相比，无弹性滑动和打滑现象，平均传动比准确，工作可靠，效率高；</a:t>
            </a:r>
            <a:r>
              <a:rPr lang="en-US">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传递功率大，过载能力强</a:t>
            </a:r>
            <a:r>
              <a:rPr lang="en-US">
                <a:latin typeface="Times New Roman" panose="02020603050405020304" pitchFamily="18" charset="0"/>
                <a:ea typeface="微软雅黑" panose="020B0503020204020204" pitchFamily="34" charset="-122"/>
                <a:sym typeface="Times New Roman" panose="02020603050405020304" pitchFamily="18" charset="0"/>
              </a:rPr>
              <a:t>，相同工况下的传动尺寸小；所需张紧力小，作用于轴上的压力小；能在高温、潮湿、多尘、有污染等恶劣环境中工作。</a:t>
            </a:r>
          </a:p>
          <a:p>
            <a:pPr marL="742950" lvl="1" indent="-285750" algn="l">
              <a:buFont typeface="Wingdings" panose="05000000000000000000" charset="0"/>
              <a:buChar char="u"/>
            </a:pPr>
            <a:r>
              <a:rPr lang="zh-CN" altLang="en-US">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链轮传动</a:t>
            </a:r>
            <a:r>
              <a:rPr lang="en-US">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缺点：</a:t>
            </a:r>
          </a:p>
          <a:p>
            <a:pPr lvl="1" algn="l"/>
            <a:r>
              <a:rPr lang="en-US">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atin typeface="Times New Roman" panose="02020603050405020304" pitchFamily="18" charset="0"/>
                <a:ea typeface="微软雅黑" panose="020B0503020204020204" pitchFamily="34" charset="-122"/>
                <a:sym typeface="Times New Roman" panose="02020603050405020304" pitchFamily="18" charset="0"/>
              </a:rPr>
              <a:t>仅能用于两平行轴间的传动；成本高，易磨损，易伸长，传动平稳性差，运转时会产生附加动载荷、振动、冲击和噪声，</a:t>
            </a:r>
            <a:r>
              <a:rPr lang="en-US">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不宜用在急速反向的传动中。</a:t>
            </a:r>
          </a:p>
        </p:txBody>
      </p:sp>
      <p:sp>
        <p:nvSpPr>
          <p:cNvPr id="7" name="文本框 6"/>
          <p:cNvSpPr txBox="1"/>
          <p:nvPr/>
        </p:nvSpPr>
        <p:spPr>
          <a:xfrm>
            <a:off x="9185910" y="3636010"/>
            <a:ext cx="1097280" cy="368300"/>
          </a:xfrm>
          <a:prstGeom prst="rect">
            <a:avLst/>
          </a:prstGeom>
          <a:noFill/>
        </p:spPr>
        <p:txBody>
          <a:bodyPr wrap="non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链轮传动</a:t>
            </a:r>
          </a:p>
        </p:txBody>
      </p:sp>
      <p:sp>
        <p:nvSpPr>
          <p:cNvPr id="8" name="文本框 7"/>
          <p:cNvSpPr txBox="1"/>
          <p:nvPr/>
        </p:nvSpPr>
        <p:spPr>
          <a:xfrm>
            <a:off x="9543415" y="6266815"/>
            <a:ext cx="640080" cy="368300"/>
          </a:xfrm>
          <a:prstGeom prst="rect">
            <a:avLst/>
          </a:prstGeom>
          <a:noFill/>
        </p:spPr>
        <p:txBody>
          <a:bodyPr wrap="squar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链轮</a:t>
            </a:r>
          </a:p>
        </p:txBody>
      </p:sp>
      <p:pic>
        <p:nvPicPr>
          <p:cNvPr id="2" name="图片 1"/>
          <p:cNvPicPr>
            <a:picLocks noChangeAspect="1"/>
          </p:cNvPicPr>
          <p:nvPr/>
        </p:nvPicPr>
        <p:blipFill>
          <a:blip r:embed="rId4"/>
          <a:stretch>
            <a:fillRect/>
          </a:stretch>
        </p:blipFill>
        <p:spPr>
          <a:xfrm>
            <a:off x="7581900" y="1315720"/>
            <a:ext cx="4305300" cy="2250440"/>
          </a:xfrm>
          <a:prstGeom prst="rect">
            <a:avLst/>
          </a:prstGeom>
        </p:spPr>
      </p:pic>
      <p:pic>
        <p:nvPicPr>
          <p:cNvPr id="4" name="图片 3"/>
          <p:cNvPicPr>
            <a:picLocks noChangeAspect="1"/>
          </p:cNvPicPr>
          <p:nvPr/>
        </p:nvPicPr>
        <p:blipFill>
          <a:blip r:embed="rId5"/>
          <a:stretch>
            <a:fillRect/>
          </a:stretch>
        </p:blipFill>
        <p:spPr>
          <a:xfrm>
            <a:off x="8426450" y="3953510"/>
            <a:ext cx="2873375" cy="23056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sp>
        <p:nvSpPr>
          <p:cNvPr id="6" name="文本框 5"/>
          <p:cNvSpPr txBox="1"/>
          <p:nvPr/>
        </p:nvSpPr>
        <p:spPr>
          <a:xfrm>
            <a:off x="953930" y="181893"/>
            <a:ext cx="1727200" cy="558800"/>
          </a:xfrm>
          <a:prstGeom prst="rect">
            <a:avLst/>
          </a:prstGeom>
          <a:noFill/>
        </p:spPr>
        <p:txBody>
          <a:bodyPr wrap="none" rtlCol="0">
            <a:spAutoFit/>
          </a:bodyPr>
          <a:lstStyle/>
          <a:p>
            <a:pPr marL="0" marR="0" lvl="0" indent="0" algn="ctr" defTabSz="433705" rtl="0" eaLnBrk="1" fontAlgn="auto" latinLnBrk="0" hangingPunct="1">
              <a:lnSpc>
                <a:spcPct val="100000"/>
              </a:lnSpc>
              <a:spcBef>
                <a:spcPts val="0"/>
              </a:spcBef>
              <a:spcAft>
                <a:spcPts val="0"/>
              </a:spcAft>
              <a:buClrTx/>
              <a:buSzTx/>
              <a:buFontTx/>
              <a:buNone/>
              <a:defRPr/>
            </a:pPr>
            <a:r>
              <a:rPr lang="zh-CN" altLang="en-US" sz="3035" b="1"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机械培训</a:t>
            </a:r>
            <a:endParaRPr kumimoji="0" lang="zh-CN" altLang="en-US" sz="3035" b="1" i="0" u="none" strike="noStrike" kern="1200" cap="none" spc="0" normalizeH="0" baseline="0" noProof="0" dirty="0">
              <a:ln>
                <a:noFill/>
              </a:ln>
              <a:solidFill>
                <a:srgbClr val="1CADE4"/>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 name="文本框 2"/>
          <p:cNvSpPr txBox="1"/>
          <p:nvPr/>
        </p:nvSpPr>
        <p:spPr>
          <a:xfrm>
            <a:off x="337820" y="1165225"/>
            <a:ext cx="6884670" cy="3784600"/>
          </a:xfrm>
          <a:prstGeom prst="rect">
            <a:avLst/>
          </a:prstGeom>
          <a:noFill/>
        </p:spPr>
        <p:txBody>
          <a:bodyPr wrap="square" rtlCol="0">
            <a:spAutoFit/>
          </a:bodyPr>
          <a:lstStyle/>
          <a:p>
            <a:pPr algn="l"/>
            <a:r>
              <a:rPr lang="zh-CN" altLang="en-US" sz="240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滚珠丝杠传动：</a:t>
            </a:r>
          </a:p>
          <a:p>
            <a:pPr algn="l"/>
            <a:endParaRPr lang="zh-CN" altLang="en-US">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lgn="l">
              <a:buFont typeface="Wingdings" panose="05000000000000000000" charset="0"/>
              <a:buChar char="u"/>
            </a:pPr>
            <a:r>
              <a:rPr lang="zh-CN" altLang="en-US">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滚珠丝杠</a:t>
            </a:r>
            <a:r>
              <a:rPr>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简介</a:t>
            </a:r>
            <a:r>
              <a:rPr b="1">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 ：</a:t>
            </a:r>
          </a:p>
          <a:p>
            <a:pPr lvl="1" algn="l"/>
            <a:r>
              <a:rPr lang="en-US">
                <a:latin typeface="Times New Roman" panose="02020603050405020304" pitchFamily="18" charset="0"/>
                <a:ea typeface="微软雅黑" panose="020B0503020204020204" pitchFamily="34" charset="-122"/>
                <a:sym typeface="Times New Roman" panose="02020603050405020304" pitchFamily="18" charset="0"/>
              </a:rPr>
              <a:t>	</a:t>
            </a:r>
            <a:r>
              <a:rPr lang="en-US">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滚珠丝杠是将回转运动转化为直线运动，或将直线运动转化为回转运动的理想的产品。</a:t>
            </a:r>
            <a:r>
              <a:rPr lang="en-US">
                <a:latin typeface="Times New Roman" panose="02020603050405020304" pitchFamily="18" charset="0"/>
                <a:ea typeface="微软雅黑" panose="020B0503020204020204" pitchFamily="34" charset="-122"/>
                <a:sym typeface="Times New Roman" panose="02020603050405020304" pitchFamily="18" charset="0"/>
              </a:rPr>
              <a:t>滚珠丝杠是工具机械和精密机械上最常使用的传动元件，其主要功能是将旋转运动转换成线性运动，或将扭矩转换成轴向反复作用力，同时兼具高精度、可逆性和高效率的特点。由于具有很小的摩擦阻力，滚珠丝杠被广泛应用于各种工业设备和精密仪器。</a:t>
            </a:r>
          </a:p>
          <a:p>
            <a:pPr lvl="1" algn="l"/>
            <a:r>
              <a:rPr lang="en-US">
                <a:latin typeface="Times New Roman" panose="02020603050405020304" pitchFamily="18" charset="0"/>
                <a:ea typeface="微软雅黑" panose="020B0503020204020204" pitchFamily="34" charset="-122"/>
                <a:sym typeface="Times New Roman" panose="02020603050405020304" pitchFamily="18" charset="0"/>
              </a:rPr>
              <a:t>	滚珠丝杠由螺杆、螺母、钢球、预压片、反向器、防尘器组成。它的功能是将旋转运动转化成直线运动，这是艾克姆螺杆的进一步延伸和发展，这项发展的重要意义就是将轴承从滑动动作变成滚动动作。</a:t>
            </a:r>
          </a:p>
        </p:txBody>
      </p:sp>
      <p:sp>
        <p:nvSpPr>
          <p:cNvPr id="8" name="文本框 7"/>
          <p:cNvSpPr txBox="1"/>
          <p:nvPr/>
        </p:nvSpPr>
        <p:spPr>
          <a:xfrm>
            <a:off x="9244965" y="6001385"/>
            <a:ext cx="1586865" cy="368300"/>
          </a:xfrm>
          <a:prstGeom prst="rect">
            <a:avLst/>
          </a:prstGeom>
          <a:noFill/>
        </p:spPr>
        <p:txBody>
          <a:bodyPr wrap="squar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多轴滚珠丝杠</a:t>
            </a:r>
          </a:p>
        </p:txBody>
      </p:sp>
      <p:pic>
        <p:nvPicPr>
          <p:cNvPr id="5" name="图片 4"/>
          <p:cNvPicPr>
            <a:picLocks noChangeAspect="1"/>
          </p:cNvPicPr>
          <p:nvPr/>
        </p:nvPicPr>
        <p:blipFill>
          <a:blip r:embed="rId4"/>
          <a:stretch>
            <a:fillRect/>
          </a:stretch>
        </p:blipFill>
        <p:spPr>
          <a:xfrm>
            <a:off x="8166100" y="1009015"/>
            <a:ext cx="3535680" cy="2415540"/>
          </a:xfrm>
          <a:prstGeom prst="rect">
            <a:avLst/>
          </a:prstGeom>
        </p:spPr>
      </p:pic>
      <p:pic>
        <p:nvPicPr>
          <p:cNvPr id="9" name="图片 8"/>
          <p:cNvPicPr>
            <a:picLocks noChangeAspect="1"/>
          </p:cNvPicPr>
          <p:nvPr/>
        </p:nvPicPr>
        <p:blipFill>
          <a:blip r:embed="rId5"/>
          <a:stretch>
            <a:fillRect/>
          </a:stretch>
        </p:blipFill>
        <p:spPr>
          <a:xfrm>
            <a:off x="8166100" y="3975100"/>
            <a:ext cx="3568700" cy="1926590"/>
          </a:xfrm>
          <a:prstGeom prst="rect">
            <a:avLst/>
          </a:prstGeom>
        </p:spPr>
      </p:pic>
      <p:sp>
        <p:nvSpPr>
          <p:cNvPr id="11" name="文本框 10"/>
          <p:cNvSpPr txBox="1"/>
          <p:nvPr/>
        </p:nvSpPr>
        <p:spPr>
          <a:xfrm>
            <a:off x="9157335" y="3515995"/>
            <a:ext cx="1586865" cy="368300"/>
          </a:xfrm>
          <a:prstGeom prst="rect">
            <a:avLst/>
          </a:prstGeom>
          <a:noFill/>
        </p:spPr>
        <p:txBody>
          <a:bodyPr wrap="squar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单轴滚珠丝杠</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sp>
        <p:nvSpPr>
          <p:cNvPr id="6" name="文本框 5"/>
          <p:cNvSpPr txBox="1"/>
          <p:nvPr/>
        </p:nvSpPr>
        <p:spPr>
          <a:xfrm>
            <a:off x="953930" y="181893"/>
            <a:ext cx="1727200" cy="558800"/>
          </a:xfrm>
          <a:prstGeom prst="rect">
            <a:avLst/>
          </a:prstGeom>
          <a:noFill/>
        </p:spPr>
        <p:txBody>
          <a:bodyPr wrap="none" rtlCol="0">
            <a:spAutoFit/>
          </a:bodyPr>
          <a:lstStyle/>
          <a:p>
            <a:pPr marL="0" marR="0" lvl="0" indent="0" algn="ctr" defTabSz="433705" rtl="0" eaLnBrk="1" fontAlgn="auto" latinLnBrk="0" hangingPunct="1">
              <a:lnSpc>
                <a:spcPct val="100000"/>
              </a:lnSpc>
              <a:spcBef>
                <a:spcPts val="0"/>
              </a:spcBef>
              <a:spcAft>
                <a:spcPts val="0"/>
              </a:spcAft>
              <a:buClrTx/>
              <a:buSzTx/>
              <a:buFontTx/>
              <a:buNone/>
              <a:defRPr/>
            </a:pPr>
            <a:r>
              <a:rPr lang="zh-CN" altLang="en-US" sz="3035" b="1"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机械培训</a:t>
            </a:r>
            <a:endParaRPr kumimoji="0" lang="zh-CN" altLang="en-US" sz="3035" b="1" i="0" u="none" strike="noStrike" kern="1200" cap="none" spc="0" normalizeH="0" baseline="0" noProof="0" dirty="0">
              <a:ln>
                <a:noFill/>
              </a:ln>
              <a:solidFill>
                <a:srgbClr val="1CADE4"/>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 name="文本框 2"/>
          <p:cNvSpPr txBox="1"/>
          <p:nvPr/>
        </p:nvSpPr>
        <p:spPr>
          <a:xfrm>
            <a:off x="337820" y="1069975"/>
            <a:ext cx="6884670" cy="4892675"/>
          </a:xfrm>
          <a:prstGeom prst="rect">
            <a:avLst/>
          </a:prstGeom>
          <a:noFill/>
        </p:spPr>
        <p:txBody>
          <a:bodyPr wrap="square" rtlCol="0">
            <a:spAutoFit/>
          </a:bodyPr>
          <a:lstStyle/>
          <a:p>
            <a:pPr algn="l"/>
            <a:r>
              <a:rPr lang="zh-CN" altLang="en-US" sz="240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齿轮传动：</a:t>
            </a:r>
          </a:p>
          <a:p>
            <a:pPr algn="l"/>
            <a:endParaRPr lang="zh-CN" altLang="en-US">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lgn="l">
              <a:buFont typeface="Wingdings" panose="05000000000000000000" charset="0"/>
              <a:buChar char="u"/>
            </a:pPr>
            <a:r>
              <a:rPr lang="zh-CN" altLang="en-US">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齿轮传动</a:t>
            </a:r>
            <a:r>
              <a:rPr>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简介</a:t>
            </a:r>
            <a:r>
              <a:rPr b="1">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 ：</a:t>
            </a:r>
          </a:p>
          <a:p>
            <a:pPr lvl="1" algn="l"/>
            <a:r>
              <a:rPr lang="en-US">
                <a:latin typeface="Times New Roman" panose="02020603050405020304" pitchFamily="18" charset="0"/>
                <a:ea typeface="微软雅黑" panose="020B0503020204020204" pitchFamily="34" charset="-122"/>
                <a:sym typeface="Times New Roman" panose="02020603050405020304" pitchFamily="18" charset="0"/>
              </a:rPr>
              <a:t>	齿轮传动是指由齿轮副传递运动和动力的装置，它是现代各种设备中应用最广泛的一种机械传动方式。它的传动比较准确，效率高，结构紧凑，工作可靠，寿命长。</a:t>
            </a:r>
          </a:p>
          <a:p>
            <a:pPr lvl="1" algn="l"/>
            <a:endParaRPr lang="en-US">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lgn="l">
              <a:buFont typeface="Wingdings" panose="05000000000000000000" charset="0"/>
              <a:buChar char="u"/>
            </a:pPr>
            <a:r>
              <a:rPr lang="zh-CN" altLang="en-US">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齿轮参数：</a:t>
            </a:r>
          </a:p>
          <a:p>
            <a:pPr lvl="1" algn="l"/>
            <a:r>
              <a:rPr lang="en-US" altLang="zh-CN">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齿数Z</a:t>
            </a:r>
            <a:r>
              <a:rPr lang="zh-CN" altLang="en-US">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其中小齿轮齿数</a:t>
            </a:r>
            <a:r>
              <a:rPr lang="en-US" altLang="zh-CN">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z1</a:t>
            </a:r>
            <a:r>
              <a:rPr lang="zh-CN" altLang="en-US">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，大齿轮齿数</a:t>
            </a:r>
            <a:r>
              <a:rPr lang="en-US" altLang="zh-CN">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z2</a:t>
            </a:r>
            <a:r>
              <a:rPr lang="zh-CN" altLang="en-US">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为了提高传动的平稳性，减小冲击振动，以齿数多一些为好，一般z1</a:t>
            </a:r>
            <a:r>
              <a:rPr lang="zh-CN" altLang="en-US">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不小于</a:t>
            </a:r>
            <a:r>
              <a:rPr lang="en-US" altLang="zh-CN">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17。</a:t>
            </a:r>
          </a:p>
          <a:p>
            <a:pPr lvl="1" algn="l"/>
            <a:r>
              <a:rPr lang="en-US" altLang="zh-CN">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模数m</a:t>
            </a:r>
            <a:r>
              <a:rPr lang="zh-CN" altLang="en-US">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模数是指相邻两轮齿同侧齿廓间的齿距p与圆周率π的比值(m=p/π)，以毫米为单位。模数是模数制轮齿的一个最基本参数</a:t>
            </a:r>
            <a:r>
              <a:rPr lang="zh-CN" altLang="en-US">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。模数m决定齿轮尺寸，齿数相同的齿轮模数大，则其尺寸也大。</a:t>
            </a:r>
          </a:p>
          <a:p>
            <a:pPr lvl="1" algn="l"/>
            <a:r>
              <a:rPr lang="en-US" altLang="zh-CN">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	分度圆直径</a:t>
            </a:r>
            <a:r>
              <a:rPr lang="zh-CN" altLang="en-US">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d=m*z</a:t>
            </a:r>
          </a:p>
          <a:p>
            <a:pPr lvl="1" algn="l"/>
            <a:r>
              <a:rPr lang="en-US" altLang="zh-CN">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	中心距</a:t>
            </a:r>
            <a:r>
              <a:rPr lang="zh-CN" altLang="en-US">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a=1/2*m(z1+z2)</a:t>
            </a:r>
          </a:p>
        </p:txBody>
      </p:sp>
      <p:sp>
        <p:nvSpPr>
          <p:cNvPr id="8" name="文本框 7"/>
          <p:cNvSpPr txBox="1"/>
          <p:nvPr/>
        </p:nvSpPr>
        <p:spPr>
          <a:xfrm>
            <a:off x="9625965" y="3285490"/>
            <a:ext cx="1309370" cy="368300"/>
          </a:xfrm>
          <a:prstGeom prst="rect">
            <a:avLst/>
          </a:prstGeom>
          <a:noFill/>
        </p:spPr>
        <p:txBody>
          <a:bodyPr wrap="squar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齿轮传动</a:t>
            </a:r>
          </a:p>
        </p:txBody>
      </p:sp>
      <p:pic>
        <p:nvPicPr>
          <p:cNvPr id="12" name="图片 11" descr="timg"/>
          <p:cNvPicPr>
            <a:picLocks noChangeAspect="1"/>
          </p:cNvPicPr>
          <p:nvPr/>
        </p:nvPicPr>
        <p:blipFill>
          <a:blip r:embed="rId4"/>
          <a:stretch>
            <a:fillRect/>
          </a:stretch>
        </p:blipFill>
        <p:spPr>
          <a:xfrm>
            <a:off x="8545830" y="958215"/>
            <a:ext cx="3048000" cy="2286000"/>
          </a:xfrm>
          <a:prstGeom prst="rect">
            <a:avLst/>
          </a:prstGeom>
        </p:spPr>
      </p:pic>
      <p:pic>
        <p:nvPicPr>
          <p:cNvPr id="13" name="图片 12"/>
          <p:cNvPicPr>
            <a:picLocks noChangeAspect="1"/>
          </p:cNvPicPr>
          <p:nvPr/>
        </p:nvPicPr>
        <p:blipFill>
          <a:blip r:embed="rId5"/>
          <a:stretch>
            <a:fillRect/>
          </a:stretch>
        </p:blipFill>
        <p:spPr>
          <a:xfrm>
            <a:off x="8545830" y="3636010"/>
            <a:ext cx="3081020" cy="2451735"/>
          </a:xfrm>
          <a:prstGeom prst="rect">
            <a:avLst/>
          </a:prstGeom>
        </p:spPr>
      </p:pic>
      <p:sp>
        <p:nvSpPr>
          <p:cNvPr id="14" name="文本框 13"/>
          <p:cNvSpPr txBox="1"/>
          <p:nvPr/>
        </p:nvSpPr>
        <p:spPr>
          <a:xfrm>
            <a:off x="9625965" y="6146800"/>
            <a:ext cx="1097280" cy="368300"/>
          </a:xfrm>
          <a:prstGeom prst="rect">
            <a:avLst/>
          </a:prstGeom>
          <a:noFill/>
        </p:spPr>
        <p:txBody>
          <a:bodyPr wrap="non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齿轮参数</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sp>
        <p:nvSpPr>
          <p:cNvPr id="6" name="文本框 5"/>
          <p:cNvSpPr txBox="1"/>
          <p:nvPr/>
        </p:nvSpPr>
        <p:spPr>
          <a:xfrm>
            <a:off x="953930" y="181893"/>
            <a:ext cx="1727200" cy="558800"/>
          </a:xfrm>
          <a:prstGeom prst="rect">
            <a:avLst/>
          </a:prstGeom>
          <a:noFill/>
        </p:spPr>
        <p:txBody>
          <a:bodyPr wrap="none" rtlCol="0">
            <a:spAutoFit/>
          </a:bodyPr>
          <a:lstStyle/>
          <a:p>
            <a:pPr marL="0" marR="0" lvl="0" indent="0" algn="ctr" defTabSz="433705" rtl="0" eaLnBrk="1" fontAlgn="auto" latinLnBrk="0" hangingPunct="1">
              <a:lnSpc>
                <a:spcPct val="100000"/>
              </a:lnSpc>
              <a:spcBef>
                <a:spcPts val="0"/>
              </a:spcBef>
              <a:spcAft>
                <a:spcPts val="0"/>
              </a:spcAft>
              <a:buClrTx/>
              <a:buSzTx/>
              <a:buFontTx/>
              <a:buNone/>
              <a:defRPr/>
            </a:pPr>
            <a:r>
              <a:rPr lang="zh-CN" altLang="en-US" sz="3035" b="1"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机械培训</a:t>
            </a:r>
            <a:endParaRPr kumimoji="0" lang="zh-CN" altLang="en-US" sz="3035" b="1" i="0" u="none" strike="noStrike" kern="1200" cap="none" spc="0" normalizeH="0" baseline="0" noProof="0" dirty="0">
              <a:ln>
                <a:noFill/>
              </a:ln>
              <a:solidFill>
                <a:srgbClr val="1CADE4"/>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3" name="文本框 2"/>
          <p:cNvSpPr txBox="1"/>
          <p:nvPr/>
        </p:nvSpPr>
        <p:spPr>
          <a:xfrm>
            <a:off x="953770" y="1030605"/>
            <a:ext cx="6884670" cy="1014730"/>
          </a:xfrm>
          <a:prstGeom prst="rect">
            <a:avLst/>
          </a:prstGeom>
          <a:noFill/>
        </p:spPr>
        <p:txBody>
          <a:bodyPr wrap="square" rtlCol="0">
            <a:spAutoFit/>
          </a:bodyPr>
          <a:lstStyle/>
          <a:p>
            <a:pPr algn="l"/>
            <a:r>
              <a:rPr lang="zh-CN" altLang="en-US" sz="240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齿轮传动：</a:t>
            </a:r>
            <a:r>
              <a:rPr lang="en-US">
                <a:latin typeface="Times New Roman" panose="02020603050405020304" pitchFamily="18" charset="0"/>
                <a:ea typeface="微软雅黑" panose="020B0503020204020204" pitchFamily="34" charset="-122"/>
                <a:sym typeface="Times New Roman" panose="02020603050405020304" pitchFamily="18" charset="0"/>
              </a:rPr>
              <a:t>	</a:t>
            </a:r>
          </a:p>
          <a:p>
            <a:pPr lvl="1" algn="l"/>
            <a:endParaRPr lang="en-US">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a:p>
            <a:pPr lvl="1" algn="l"/>
            <a:endParaRPr lang="en-US" altLang="zh-CN">
              <a:solidFill>
                <a:schemeClr val="tx1"/>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文本框 10"/>
          <p:cNvSpPr txBox="1"/>
          <p:nvPr/>
        </p:nvSpPr>
        <p:spPr>
          <a:xfrm>
            <a:off x="5474970" y="5904230"/>
            <a:ext cx="2098040" cy="368300"/>
          </a:xfrm>
          <a:prstGeom prst="rect">
            <a:avLst/>
          </a:prstGeom>
          <a:noFill/>
        </p:spPr>
        <p:txBody>
          <a:bodyPr wrap="squar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不同类型齿轮传动</a:t>
            </a:r>
          </a:p>
        </p:txBody>
      </p:sp>
      <p:pic>
        <p:nvPicPr>
          <p:cNvPr id="2" name="图片 1"/>
          <p:cNvPicPr>
            <a:picLocks noChangeAspect="1"/>
          </p:cNvPicPr>
          <p:nvPr/>
        </p:nvPicPr>
        <p:blipFill>
          <a:blip r:embed="rId4"/>
          <a:stretch>
            <a:fillRect/>
          </a:stretch>
        </p:blipFill>
        <p:spPr>
          <a:xfrm>
            <a:off x="3441065" y="1115695"/>
            <a:ext cx="6166485" cy="46266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sp>
        <p:nvSpPr>
          <p:cNvPr id="6" name="文本框 5"/>
          <p:cNvSpPr txBox="1"/>
          <p:nvPr/>
        </p:nvSpPr>
        <p:spPr>
          <a:xfrm>
            <a:off x="953930" y="181893"/>
            <a:ext cx="1727200" cy="558800"/>
          </a:xfrm>
          <a:prstGeom prst="rect">
            <a:avLst/>
          </a:prstGeom>
          <a:noFill/>
        </p:spPr>
        <p:txBody>
          <a:bodyPr wrap="none" rtlCol="0">
            <a:spAutoFit/>
          </a:bodyPr>
          <a:lstStyle/>
          <a:p>
            <a:pPr marL="0" marR="0" lvl="0" indent="0" algn="ctr" defTabSz="433705" rtl="0" eaLnBrk="1" fontAlgn="auto" latinLnBrk="0" hangingPunct="1">
              <a:lnSpc>
                <a:spcPct val="100000"/>
              </a:lnSpc>
              <a:spcBef>
                <a:spcPts val="0"/>
              </a:spcBef>
              <a:spcAft>
                <a:spcPts val="0"/>
              </a:spcAft>
              <a:buClrTx/>
              <a:buSzTx/>
              <a:buFontTx/>
              <a:buNone/>
              <a:defRPr/>
            </a:pPr>
            <a:r>
              <a:rPr lang="zh-CN" altLang="en-US" sz="3035" b="1"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机械培训</a:t>
            </a:r>
            <a:endParaRPr kumimoji="0" lang="zh-CN" altLang="en-US" sz="3035" b="1" i="0" u="none" strike="noStrike" kern="1200" cap="none" spc="0" normalizeH="0" baseline="0" noProof="0" dirty="0">
              <a:ln>
                <a:noFill/>
              </a:ln>
              <a:solidFill>
                <a:srgbClr val="1CADE4"/>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 name="文本框 1"/>
          <p:cNvSpPr txBox="1"/>
          <p:nvPr/>
        </p:nvSpPr>
        <p:spPr>
          <a:xfrm>
            <a:off x="4422140" y="1930400"/>
            <a:ext cx="4862195" cy="2430145"/>
          </a:xfrm>
          <a:prstGeom prst="rect">
            <a:avLst/>
          </a:prstGeom>
          <a:noFill/>
        </p:spPr>
        <p:txBody>
          <a:bodyPr wrap="square" rtlCol="0" anchor="t">
            <a:spAutoFit/>
          </a:bodyPr>
          <a:lstStyle/>
          <a:p>
            <a:r>
              <a:rPr lang="zh-CN" altLang="en-US" sz="320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六、驱动篇</a:t>
            </a:r>
          </a:p>
          <a:p>
            <a:pPr lvl="1"/>
            <a:endParaRPr lang="zh-CN" altLang="en-US" sz="240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a:p>
            <a:pPr lvl="1"/>
            <a:r>
              <a:rPr lang="zh-CN" altLang="en-US" sz="240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1.1 电机</a:t>
            </a:r>
          </a:p>
          <a:p>
            <a:pPr lvl="1"/>
            <a:r>
              <a:rPr lang="zh-CN" altLang="en-US" sz="240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1.2 气动</a:t>
            </a:r>
          </a:p>
          <a:p>
            <a:pPr lvl="1"/>
            <a:r>
              <a:rPr lang="zh-CN" altLang="en-US" sz="240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1.3 舵机</a:t>
            </a:r>
          </a:p>
          <a:p>
            <a:pPr lvl="1"/>
            <a:endParaRPr lang="zh-CN" altLang="en-US" sz="240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sp>
        <p:nvSpPr>
          <p:cNvPr id="6" name="文本框 5"/>
          <p:cNvSpPr txBox="1"/>
          <p:nvPr/>
        </p:nvSpPr>
        <p:spPr>
          <a:xfrm>
            <a:off x="953930" y="181893"/>
            <a:ext cx="1727200" cy="558800"/>
          </a:xfrm>
          <a:prstGeom prst="rect">
            <a:avLst/>
          </a:prstGeom>
          <a:noFill/>
        </p:spPr>
        <p:txBody>
          <a:bodyPr wrap="none" rtlCol="0">
            <a:spAutoFit/>
          </a:bodyPr>
          <a:lstStyle/>
          <a:p>
            <a:pPr marL="0" marR="0" lvl="0" indent="0" algn="ctr" defTabSz="433705" rtl="0" eaLnBrk="1" fontAlgn="auto" latinLnBrk="0" hangingPunct="1">
              <a:lnSpc>
                <a:spcPct val="100000"/>
              </a:lnSpc>
              <a:spcBef>
                <a:spcPts val="0"/>
              </a:spcBef>
              <a:spcAft>
                <a:spcPts val="0"/>
              </a:spcAft>
              <a:buClrTx/>
              <a:buSzTx/>
              <a:buFontTx/>
              <a:buNone/>
              <a:defRPr/>
            </a:pPr>
            <a:r>
              <a:rPr lang="zh-CN" altLang="en-US" sz="3035" b="1"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机械培训</a:t>
            </a:r>
            <a:endParaRPr kumimoji="0" lang="zh-CN" altLang="en-US" sz="3035" b="1" i="0" u="none" strike="noStrike" kern="1200" cap="none" spc="0" normalizeH="0" baseline="0" noProof="0" dirty="0">
              <a:ln>
                <a:noFill/>
              </a:ln>
              <a:solidFill>
                <a:srgbClr val="1CADE4"/>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 name="文本框 1"/>
          <p:cNvSpPr txBox="1"/>
          <p:nvPr/>
        </p:nvSpPr>
        <p:spPr>
          <a:xfrm>
            <a:off x="337820" y="914400"/>
            <a:ext cx="4299585" cy="4338320"/>
          </a:xfrm>
          <a:prstGeom prst="rect">
            <a:avLst/>
          </a:prstGeom>
          <a:noFill/>
        </p:spPr>
        <p:txBody>
          <a:bodyPr wrap="square" rtlCol="0" anchor="t">
            <a:spAutoFit/>
          </a:bodyPr>
          <a:lstStyle/>
          <a:p>
            <a:r>
              <a:rPr lang="zh-CN" altLang="en-US" sz="240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气动：</a:t>
            </a:r>
          </a:p>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a:p>
            <a:pPr marL="742950" lvl="1" indent="-285750">
              <a:buFont typeface="Wingdings" panose="05000000000000000000" charset="0"/>
              <a:buChar char="u"/>
            </a:pPr>
            <a:r>
              <a:rPr lang="zh-CN" altLang="en-US">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气动简介</a:t>
            </a:r>
            <a:r>
              <a:rPr lang="zh-CN" altLang="en-US">
                <a:latin typeface="Times New Roman" panose="02020603050405020304" pitchFamily="18" charset="0"/>
                <a:ea typeface="微软雅黑" panose="020B0503020204020204" pitchFamily="34" charset="-122"/>
                <a:sym typeface="Times New Roman" panose="02020603050405020304" pitchFamily="18" charset="0"/>
              </a:rPr>
              <a:t>：</a:t>
            </a:r>
          </a:p>
          <a:p>
            <a:pPr lvl="1"/>
            <a:r>
              <a:rPr lang="zh-CN" altLang="en-US">
                <a:latin typeface="Times New Roman" panose="02020603050405020304" pitchFamily="18" charset="0"/>
                <a:ea typeface="微软雅黑" panose="020B0503020204020204" pitchFamily="34" charset="-122"/>
                <a:sym typeface="Times New Roman" panose="02020603050405020304" pitchFamily="18" charset="0"/>
              </a:rPr>
              <a:t>        气动是利用撞击作用或转动作用产生的空气压力使其运动或作功，</a:t>
            </a:r>
            <a:r>
              <a:rPr lang="zh-CN" altLang="en-US">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气动就是以压缩空气为动力源，带动机械完成伸缩或旋转动作。</a:t>
            </a:r>
            <a:r>
              <a:rPr lang="zh-CN" altLang="en-US">
                <a:latin typeface="Times New Roman" panose="02020603050405020304" pitchFamily="18" charset="0"/>
                <a:ea typeface="微软雅黑" panose="020B0503020204020204" pitchFamily="34" charset="-122"/>
                <a:sym typeface="Times New Roman" panose="02020603050405020304" pitchFamily="18" charset="0"/>
              </a:rPr>
              <a:t>因为是利用空气具有压缩性的特点，吸入空气压缩储存，空气便像弹簧一样具有了弹力，然后用控制元件控制其方向，带动执行元件的旋转与伸缩。</a:t>
            </a:r>
          </a:p>
          <a:p>
            <a:pPr lvl="1"/>
            <a:r>
              <a:rPr lang="en-US" altLang="zh-CN">
                <a:latin typeface="Times New Roman" panose="02020603050405020304" pitchFamily="18" charset="0"/>
                <a:ea typeface="微软雅黑" panose="020B0503020204020204" pitchFamily="34" charset="-122"/>
                <a:sym typeface="Times New Roman" panose="02020603050405020304" pitchFamily="18" charset="0"/>
              </a:rPr>
              <a:t>        RM</a:t>
            </a:r>
            <a:r>
              <a:rPr lang="zh-CN" altLang="en-US">
                <a:latin typeface="Times New Roman" panose="02020603050405020304" pitchFamily="18" charset="0"/>
                <a:ea typeface="微软雅黑" panose="020B0503020204020204" pitchFamily="34" charset="-122"/>
                <a:sym typeface="Times New Roman" panose="02020603050405020304" pitchFamily="18" charset="0"/>
              </a:rPr>
              <a:t>比赛使用的气动系统大致可以分为三个部分：气源部分；控制部分；执行部分。</a:t>
            </a:r>
          </a:p>
          <a:p>
            <a:pPr lvl="1"/>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4" name="图片 3"/>
          <p:cNvPicPr>
            <a:picLocks noChangeAspect="1"/>
          </p:cNvPicPr>
          <p:nvPr/>
        </p:nvPicPr>
        <p:blipFill>
          <a:blip r:embed="rId4"/>
          <a:stretch>
            <a:fillRect/>
          </a:stretch>
        </p:blipFill>
        <p:spPr>
          <a:xfrm>
            <a:off x="5132705" y="914400"/>
            <a:ext cx="6932295" cy="52000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sp>
        <p:nvSpPr>
          <p:cNvPr id="6" name="文本框 5"/>
          <p:cNvSpPr txBox="1"/>
          <p:nvPr/>
        </p:nvSpPr>
        <p:spPr>
          <a:xfrm>
            <a:off x="953930" y="181893"/>
            <a:ext cx="1727200" cy="558800"/>
          </a:xfrm>
          <a:prstGeom prst="rect">
            <a:avLst/>
          </a:prstGeom>
          <a:noFill/>
        </p:spPr>
        <p:txBody>
          <a:bodyPr wrap="none" rtlCol="0">
            <a:spAutoFit/>
          </a:bodyPr>
          <a:lstStyle/>
          <a:p>
            <a:pPr marL="0" marR="0" lvl="0" indent="0" algn="ctr" defTabSz="433705" rtl="0" eaLnBrk="1" fontAlgn="auto" latinLnBrk="0" hangingPunct="1">
              <a:lnSpc>
                <a:spcPct val="100000"/>
              </a:lnSpc>
              <a:spcBef>
                <a:spcPts val="0"/>
              </a:spcBef>
              <a:spcAft>
                <a:spcPts val="0"/>
              </a:spcAft>
              <a:buClrTx/>
              <a:buSzTx/>
              <a:buFontTx/>
              <a:buNone/>
              <a:defRPr/>
            </a:pPr>
            <a:r>
              <a:rPr lang="zh-CN" altLang="en-US" sz="3035" b="1"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机械培训</a:t>
            </a:r>
            <a:endParaRPr kumimoji="0" lang="zh-CN" altLang="en-US" sz="3035" b="1" i="0" u="none" strike="noStrike" kern="1200" cap="none" spc="0" normalizeH="0" baseline="0" noProof="0" dirty="0">
              <a:ln>
                <a:noFill/>
              </a:ln>
              <a:solidFill>
                <a:srgbClr val="1CADE4"/>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 name="文本框 1"/>
          <p:cNvSpPr txBox="1"/>
          <p:nvPr/>
        </p:nvSpPr>
        <p:spPr>
          <a:xfrm>
            <a:off x="953770" y="917575"/>
            <a:ext cx="5009515" cy="3692525"/>
          </a:xfrm>
          <a:prstGeom prst="rect">
            <a:avLst/>
          </a:prstGeom>
          <a:noFill/>
        </p:spPr>
        <p:txBody>
          <a:bodyPr wrap="square" rtlCol="0" anchor="t">
            <a:spAutoFit/>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buFont typeface="Wingdings" panose="05000000000000000000" charset="0"/>
              <a:buChar char="u"/>
            </a:pPr>
            <a:r>
              <a:rPr lang="zh-CN" altLang="en-US">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气源：</a:t>
            </a:r>
          </a:p>
          <a:p>
            <a:r>
              <a:rPr lang="zh-CN" altLang="en-US">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 气源，即提供压缩气体的装置。比赛使用的气源由气瓶和减压阀构成。气瓶提供压缩气体，减压阀使输出气压恒定。</a:t>
            </a:r>
          </a:p>
          <a:p>
            <a:endParaRPr lang="zh-CN" altLang="en-US">
              <a:solidFill>
                <a:srgbClr val="00B0F0"/>
              </a:solidFill>
              <a:latin typeface="Times New Roman" panose="02020603050405020304" pitchFamily="18" charset="0"/>
              <a:ea typeface="微软雅黑" panose="020B0503020204020204" pitchFamily="34" charset="-122"/>
              <a:sym typeface="Times New Roman" panose="02020603050405020304" pitchFamily="18" charset="0"/>
            </a:endParaRPr>
          </a:p>
          <a:p>
            <a:pPr marL="285750" indent="-285750">
              <a:buFont typeface="Wingdings" panose="05000000000000000000" charset="0"/>
              <a:buChar char="u"/>
            </a:pPr>
            <a:r>
              <a:rPr lang="zh-CN" altLang="en-US">
                <a:solidFill>
                  <a:srgbClr val="00B0F0"/>
                </a:solidFill>
                <a:latin typeface="Times New Roman" panose="02020603050405020304" pitchFamily="18" charset="0"/>
                <a:ea typeface="微软雅黑" panose="020B0503020204020204" pitchFamily="34" charset="-122"/>
                <a:sym typeface="Times New Roman" panose="02020603050405020304" pitchFamily="18" charset="0"/>
              </a:rPr>
              <a:t>气瓶：</a:t>
            </a:r>
          </a:p>
          <a:p>
            <a:r>
              <a:rPr lang="zh-CN" altLang="en-US">
                <a:latin typeface="Times New Roman" panose="02020603050405020304" pitchFamily="18" charset="0"/>
                <a:ea typeface="微软雅黑" panose="020B0503020204020204" pitchFamily="34" charset="-122"/>
                <a:sym typeface="Times New Roman" panose="02020603050405020304" pitchFamily="18" charset="0"/>
              </a:rPr>
              <a:t>        气瓶是指在正常环境温度（-40～60℃）下可</a:t>
            </a:r>
            <a:r>
              <a:rPr lang="zh-CN" altLang="en-US">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重复充气使用的移动式压力容器</a:t>
            </a:r>
            <a:r>
              <a:rPr lang="zh-CN" altLang="en-US">
                <a:latin typeface="Times New Roman" panose="02020603050405020304" pitchFamily="18" charset="0"/>
                <a:ea typeface="微软雅黑" panose="020B0503020204020204" pitchFamily="34" charset="-122"/>
                <a:sym typeface="Times New Roman" panose="02020603050405020304" pitchFamily="18" charset="0"/>
              </a:rPr>
              <a:t>。比赛使用气瓶为一般为钢制气瓶，可承受</a:t>
            </a:r>
            <a:r>
              <a:rPr lang="en-US" altLang="zh-CN">
                <a:latin typeface="Times New Roman" panose="02020603050405020304" pitchFamily="18" charset="0"/>
                <a:ea typeface="微软雅黑" panose="020B0503020204020204" pitchFamily="34" charset="-122"/>
                <a:sym typeface="Times New Roman" panose="02020603050405020304" pitchFamily="18" charset="0"/>
              </a:rPr>
              <a:t>30Mp</a:t>
            </a:r>
            <a:r>
              <a:rPr lang="zh-CN" altLang="en-US">
                <a:latin typeface="Times New Roman" panose="02020603050405020304" pitchFamily="18" charset="0"/>
                <a:ea typeface="微软雅黑" panose="020B0503020204020204" pitchFamily="34" charset="-122"/>
                <a:sym typeface="Times New Roman" panose="02020603050405020304" pitchFamily="18" charset="0"/>
              </a:rPr>
              <a:t>的压力，用于容纳压缩气体。气瓶一般为钢制，也有碳纤维气瓶，用于需要减重的场合。</a:t>
            </a:r>
          </a:p>
          <a:p>
            <a:r>
              <a:rPr lang="zh-CN" altLang="en-US">
                <a:latin typeface="Times New Roman" panose="02020603050405020304" pitchFamily="18" charset="0"/>
                <a:ea typeface="微软雅黑" panose="020B0503020204020204" pitchFamily="34" charset="-122"/>
                <a:sym typeface="Times New Roman" panose="02020603050405020304" pitchFamily="18" charset="0"/>
              </a:rPr>
              <a:t>        </a:t>
            </a:r>
          </a:p>
        </p:txBody>
      </p:sp>
      <p:pic>
        <p:nvPicPr>
          <p:cNvPr id="3" name="图片 2"/>
          <p:cNvPicPr>
            <a:picLocks noChangeAspect="1"/>
          </p:cNvPicPr>
          <p:nvPr/>
        </p:nvPicPr>
        <p:blipFill>
          <a:blip r:embed="rId4"/>
          <a:stretch>
            <a:fillRect/>
          </a:stretch>
        </p:blipFill>
        <p:spPr>
          <a:xfrm>
            <a:off x="8089900" y="917575"/>
            <a:ext cx="3572510" cy="2357755"/>
          </a:xfrm>
          <a:prstGeom prst="rect">
            <a:avLst/>
          </a:prstGeom>
        </p:spPr>
      </p:pic>
      <p:pic>
        <p:nvPicPr>
          <p:cNvPr id="5" name="图片 4"/>
          <p:cNvPicPr>
            <a:picLocks noChangeAspect="1"/>
          </p:cNvPicPr>
          <p:nvPr/>
        </p:nvPicPr>
        <p:blipFill>
          <a:blip r:embed="rId5"/>
          <a:stretch>
            <a:fillRect/>
          </a:stretch>
        </p:blipFill>
        <p:spPr>
          <a:xfrm>
            <a:off x="8629650" y="3655060"/>
            <a:ext cx="2493010" cy="2493010"/>
          </a:xfrm>
          <a:prstGeom prst="rect">
            <a:avLst/>
          </a:prstGeom>
        </p:spPr>
      </p:pic>
      <p:sp>
        <p:nvSpPr>
          <p:cNvPr id="4" name="文本框 3"/>
          <p:cNvSpPr txBox="1"/>
          <p:nvPr/>
        </p:nvSpPr>
        <p:spPr>
          <a:xfrm>
            <a:off x="9599295" y="3285490"/>
            <a:ext cx="640080" cy="368300"/>
          </a:xfrm>
          <a:prstGeom prst="rect">
            <a:avLst/>
          </a:prstGeom>
          <a:noFill/>
        </p:spPr>
        <p:txBody>
          <a:bodyPr wrap="non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气瓶</a:t>
            </a:r>
          </a:p>
        </p:txBody>
      </p:sp>
      <p:sp>
        <p:nvSpPr>
          <p:cNvPr id="7" name="文本框 6"/>
          <p:cNvSpPr txBox="1"/>
          <p:nvPr/>
        </p:nvSpPr>
        <p:spPr>
          <a:xfrm>
            <a:off x="9556115" y="6146165"/>
            <a:ext cx="868680" cy="368300"/>
          </a:xfrm>
          <a:prstGeom prst="rect">
            <a:avLst/>
          </a:prstGeom>
          <a:noFill/>
        </p:spPr>
        <p:txBody>
          <a:bodyPr wrap="non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减压阀</a:t>
            </a:r>
          </a:p>
        </p:txBody>
      </p:sp>
      <p:sp>
        <p:nvSpPr>
          <p:cNvPr id="8" name="文本框 7"/>
          <p:cNvSpPr txBox="1"/>
          <p:nvPr/>
        </p:nvSpPr>
        <p:spPr>
          <a:xfrm>
            <a:off x="953770" y="4390390"/>
            <a:ext cx="5621655" cy="1476375"/>
          </a:xfrm>
          <a:prstGeom prst="rect">
            <a:avLst/>
          </a:prstGeom>
          <a:noFill/>
        </p:spPr>
        <p:txBody>
          <a:bodyPr wrap="square" rtlCol="0" anchor="t">
            <a:spAutoFit/>
          </a:bodyPr>
          <a:lstStyle/>
          <a:p>
            <a:pPr marL="285750" indent="-285750">
              <a:buFont typeface="Wingdings" panose="05000000000000000000" charset="0"/>
              <a:buChar char="u"/>
            </a:pPr>
            <a:r>
              <a:rPr lang="zh-CN" altLang="en-US">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减压阀：</a:t>
            </a:r>
            <a:endParaRPr lang="en-US" altLang="zh-CN">
              <a:latin typeface="Times New Roman" panose="02020603050405020304" pitchFamily="18" charset="0"/>
              <a:ea typeface="微软雅黑" panose="020B0503020204020204" pitchFamily="34" charset="-122"/>
              <a:sym typeface="Times New Roman" panose="02020603050405020304" pitchFamily="18" charset="0"/>
            </a:endParaRPr>
          </a:p>
          <a:p>
            <a:r>
              <a:rPr lang="en-US" altLang="zh-CN">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a:latin typeface="Times New Roman" panose="02020603050405020304" pitchFamily="18" charset="0"/>
                <a:ea typeface="微软雅黑" panose="020B0503020204020204" pitchFamily="34" charset="-122"/>
                <a:sym typeface="Times New Roman" panose="02020603050405020304" pitchFamily="18" charset="0"/>
              </a:rPr>
              <a:t>减压阀是通过调节，将进口压力减至某一需要的出口压力，并依靠介质本身的能量，</a:t>
            </a:r>
            <a:r>
              <a:rPr lang="zh-CN" altLang="en-US">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使出口压力自动保持稳定的阀门</a:t>
            </a:r>
            <a:r>
              <a:rPr lang="zh-CN" altLang="en-US">
                <a:latin typeface="Times New Roman" panose="02020603050405020304" pitchFamily="18" charset="0"/>
                <a:ea typeface="微软雅黑" panose="020B0503020204020204" pitchFamily="34" charset="-122"/>
                <a:sym typeface="Times New Roman" panose="02020603050405020304" pitchFamily="18" charset="0"/>
              </a:rPr>
              <a:t>。通过减压阀可以实现输出气压恒定，比赛使用气压一般为</a:t>
            </a:r>
            <a:r>
              <a:rPr lang="en-US" altLang="zh-CN">
                <a:latin typeface="Times New Roman" panose="02020603050405020304" pitchFamily="18" charset="0"/>
                <a:ea typeface="微软雅黑" panose="020B0503020204020204" pitchFamily="34" charset="-122"/>
                <a:sym typeface="Times New Roman" panose="02020603050405020304" pitchFamily="18" charset="0"/>
              </a:rPr>
              <a:t>1Mp</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sp>
        <p:nvSpPr>
          <p:cNvPr id="6" name="文本框 5"/>
          <p:cNvSpPr txBox="1"/>
          <p:nvPr/>
        </p:nvSpPr>
        <p:spPr>
          <a:xfrm>
            <a:off x="953930" y="181893"/>
            <a:ext cx="1727200" cy="558800"/>
          </a:xfrm>
          <a:prstGeom prst="rect">
            <a:avLst/>
          </a:prstGeom>
          <a:noFill/>
        </p:spPr>
        <p:txBody>
          <a:bodyPr wrap="none" rtlCol="0">
            <a:spAutoFit/>
          </a:bodyPr>
          <a:lstStyle/>
          <a:p>
            <a:pPr marL="0" marR="0" lvl="0" indent="0" algn="ctr" defTabSz="433705" rtl="0" eaLnBrk="1" fontAlgn="auto" latinLnBrk="0" hangingPunct="1">
              <a:lnSpc>
                <a:spcPct val="100000"/>
              </a:lnSpc>
              <a:spcBef>
                <a:spcPts val="0"/>
              </a:spcBef>
              <a:spcAft>
                <a:spcPts val="0"/>
              </a:spcAft>
              <a:buClrTx/>
              <a:buSzTx/>
              <a:buFontTx/>
              <a:buNone/>
              <a:defRPr/>
            </a:pPr>
            <a:r>
              <a:rPr lang="zh-CN" altLang="en-US" sz="3035" b="1"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机械培训</a:t>
            </a:r>
            <a:endParaRPr kumimoji="0" lang="zh-CN" altLang="en-US" sz="3035" b="1" i="0" u="none" strike="noStrike" kern="1200" cap="none" spc="0" normalizeH="0" baseline="0" noProof="0" dirty="0">
              <a:ln>
                <a:noFill/>
              </a:ln>
              <a:solidFill>
                <a:srgbClr val="1CADE4"/>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 name="文本框 1"/>
          <p:cNvSpPr txBox="1"/>
          <p:nvPr/>
        </p:nvSpPr>
        <p:spPr>
          <a:xfrm>
            <a:off x="749935" y="901700"/>
            <a:ext cx="10223500" cy="3507740"/>
          </a:xfrm>
          <a:prstGeom prst="rect">
            <a:avLst/>
          </a:prstGeom>
          <a:noFill/>
        </p:spPr>
        <p:txBody>
          <a:bodyPr wrap="square" rtlCol="0" anchor="t">
            <a:spAutoFit/>
          </a:bodyPr>
          <a:lstStyle/>
          <a:p>
            <a:r>
              <a:rPr lang="zh-CN" altLang="en-US" sz="2400">
                <a:solidFill>
                  <a:srgbClr val="00B0F0"/>
                </a:solidFill>
                <a:latin typeface="Times New Roman" panose="02020603050405020304" pitchFamily="18" charset="0"/>
                <a:ea typeface="微软雅黑" panose="020B0503020204020204" pitchFamily="34" charset="-122"/>
                <a:sym typeface="Times New Roman" panose="02020603050405020304" pitchFamily="18" charset="0"/>
              </a:rPr>
              <a:t>电磁阀（控制元件）：</a:t>
            </a:r>
          </a:p>
          <a:p>
            <a:r>
              <a:rPr lang="zh-CN" altLang="en-US">
                <a:latin typeface="Times New Roman" panose="02020603050405020304" pitchFamily="18" charset="0"/>
                <a:ea typeface="微软雅黑" panose="020B0503020204020204" pitchFamily="34" charset="-122"/>
                <a:sym typeface="Times New Roman" panose="02020603050405020304" pitchFamily="18" charset="0"/>
              </a:rPr>
              <a:t>        电磁阀（Electromagnetic valve）是用电磁控制的工业设备，</a:t>
            </a:r>
            <a:r>
              <a:rPr lang="zh-CN" altLang="en-US">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是用来控制流体的自动化基础元件，</a:t>
            </a:r>
            <a:r>
              <a:rPr lang="zh-CN" altLang="en-US">
                <a:latin typeface="Times New Roman" panose="02020603050405020304" pitchFamily="18" charset="0"/>
                <a:ea typeface="微软雅黑" panose="020B0503020204020204" pitchFamily="34" charset="-122"/>
                <a:sym typeface="Times New Roman" panose="02020603050405020304" pitchFamily="18" charset="0"/>
              </a:rPr>
              <a:t>属于执行器，并不限于液压、气动。用在工业控制系统中调整介质的方向、流量、速度和其他的参数。电磁阀可以配合不同的电路来实现预期的控制，而控制的精度和灵活性都能够保证。电磁阀有很多种，不同的电磁阀在控制系统的不同位置发挥作用，最常用的是单向阀、安全阀、方向控制阀、速度调节阀等。</a:t>
            </a:r>
          </a:p>
          <a:p>
            <a:r>
              <a:rPr lang="zh-CN" altLang="en-US">
                <a:latin typeface="Times New Roman" panose="02020603050405020304" pitchFamily="18" charset="0"/>
                <a:ea typeface="微软雅黑" panose="020B0503020204020204" pitchFamily="34" charset="-122"/>
                <a:sym typeface="Times New Roman" panose="02020603050405020304" pitchFamily="18" charset="0"/>
              </a:rPr>
              <a:t>        电磁阀里有密闭的腔，在不同位置开有通孔，每个孔连接不同的油管，腔中间是活塞，两面是两块电磁铁，哪面的磁铁线圈通电阀体就会被吸引到哪边，通过控制阀体的移动来开启或关闭不同的排油孔，而进油孔是常开的，液压油就会进入不同的排油管，然后通过油的压力来推动油缸的活塞，活塞又带动活塞杆，活塞杆带动机械装置。这样通过控制电磁铁的电流通断就控制了机械运动。</a:t>
            </a:r>
          </a:p>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4" name="图片 3"/>
          <p:cNvPicPr>
            <a:picLocks noChangeAspect="1"/>
          </p:cNvPicPr>
          <p:nvPr/>
        </p:nvPicPr>
        <p:blipFill>
          <a:blip r:embed="rId4"/>
          <a:stretch>
            <a:fillRect/>
          </a:stretch>
        </p:blipFill>
        <p:spPr>
          <a:xfrm>
            <a:off x="1516380" y="3876040"/>
            <a:ext cx="3455670" cy="2128520"/>
          </a:xfrm>
          <a:prstGeom prst="rect">
            <a:avLst/>
          </a:prstGeom>
        </p:spPr>
      </p:pic>
      <p:pic>
        <p:nvPicPr>
          <p:cNvPr id="5" name="图片 4"/>
          <p:cNvPicPr>
            <a:picLocks noChangeAspect="1"/>
          </p:cNvPicPr>
          <p:nvPr/>
        </p:nvPicPr>
        <p:blipFill>
          <a:blip r:embed="rId5"/>
          <a:stretch>
            <a:fillRect/>
          </a:stretch>
        </p:blipFill>
        <p:spPr>
          <a:xfrm>
            <a:off x="6575425" y="3876040"/>
            <a:ext cx="2508250" cy="2202815"/>
          </a:xfrm>
          <a:prstGeom prst="rect">
            <a:avLst/>
          </a:prstGeom>
        </p:spPr>
      </p:pic>
      <p:sp>
        <p:nvSpPr>
          <p:cNvPr id="7" name="文本框 6"/>
          <p:cNvSpPr txBox="1"/>
          <p:nvPr/>
        </p:nvSpPr>
        <p:spPr>
          <a:xfrm>
            <a:off x="2898140" y="6078855"/>
            <a:ext cx="868680" cy="368300"/>
          </a:xfrm>
          <a:prstGeom prst="rect">
            <a:avLst/>
          </a:prstGeom>
          <a:noFill/>
        </p:spPr>
        <p:txBody>
          <a:bodyPr wrap="non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电磁阀</a:t>
            </a:r>
          </a:p>
        </p:txBody>
      </p:sp>
      <p:sp>
        <p:nvSpPr>
          <p:cNvPr id="8" name="文本框 7"/>
          <p:cNvSpPr txBox="1"/>
          <p:nvPr/>
        </p:nvSpPr>
        <p:spPr>
          <a:xfrm>
            <a:off x="7194550" y="6172835"/>
            <a:ext cx="1554480" cy="368300"/>
          </a:xfrm>
          <a:prstGeom prst="rect">
            <a:avLst/>
          </a:prstGeom>
          <a:noFill/>
        </p:spPr>
        <p:txBody>
          <a:bodyPr wrap="non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电磁阀原理图</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sp>
        <p:nvSpPr>
          <p:cNvPr id="6" name="文本框 5"/>
          <p:cNvSpPr txBox="1"/>
          <p:nvPr/>
        </p:nvSpPr>
        <p:spPr>
          <a:xfrm>
            <a:off x="953930" y="169828"/>
            <a:ext cx="1727200" cy="558800"/>
          </a:xfrm>
          <a:prstGeom prst="rect">
            <a:avLst/>
          </a:prstGeom>
          <a:noFill/>
        </p:spPr>
        <p:txBody>
          <a:bodyPr wrap="none" rtlCol="0">
            <a:spAutoFit/>
          </a:bodyPr>
          <a:lstStyle/>
          <a:p>
            <a:pPr marL="0" marR="0" lvl="0" indent="0" algn="ctr" defTabSz="433705" rtl="0" eaLnBrk="1" fontAlgn="auto" latinLnBrk="0" hangingPunct="1">
              <a:lnSpc>
                <a:spcPct val="100000"/>
              </a:lnSpc>
              <a:spcBef>
                <a:spcPts val="0"/>
              </a:spcBef>
              <a:spcAft>
                <a:spcPts val="0"/>
              </a:spcAft>
              <a:buClrTx/>
              <a:buSzTx/>
              <a:buFontTx/>
              <a:buNone/>
              <a:defRPr/>
            </a:pPr>
            <a:r>
              <a:rPr lang="zh-CN" altLang="en-US" sz="3035" b="1"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机械培训</a:t>
            </a:r>
            <a:endParaRPr kumimoji="0" lang="zh-CN" altLang="en-US" sz="3035" b="1" i="0" u="none" strike="noStrike" kern="1200" cap="none" spc="0" normalizeH="0" baseline="0" noProof="0" dirty="0">
              <a:ln>
                <a:noFill/>
              </a:ln>
              <a:solidFill>
                <a:srgbClr val="1CADE4"/>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 name="文本框 1"/>
          <p:cNvSpPr txBox="1"/>
          <p:nvPr/>
        </p:nvSpPr>
        <p:spPr>
          <a:xfrm>
            <a:off x="273685" y="927100"/>
            <a:ext cx="10921365" cy="1568450"/>
          </a:xfrm>
          <a:prstGeom prst="rect">
            <a:avLst/>
          </a:prstGeom>
          <a:noFill/>
        </p:spPr>
        <p:txBody>
          <a:bodyPr wrap="square" rtlCol="0" anchor="t">
            <a:spAutoFit/>
          </a:bodyPr>
          <a:lstStyle/>
          <a:p>
            <a:r>
              <a:rPr lang="zh-CN" altLang="en-US" sz="2400">
                <a:solidFill>
                  <a:srgbClr val="00B0F0"/>
                </a:solidFill>
                <a:latin typeface="Times New Roman" panose="02020603050405020304" pitchFamily="18" charset="0"/>
                <a:ea typeface="微软雅黑" panose="020B0503020204020204" pitchFamily="34" charset="-122"/>
                <a:sym typeface="Times New Roman" panose="02020603050405020304" pitchFamily="18" charset="0"/>
              </a:rPr>
              <a:t>气缸（气动执行元件）</a:t>
            </a:r>
            <a:r>
              <a:rPr lang="zh-CN" altLang="en-US" sz="2400">
                <a:latin typeface="Times New Roman" panose="02020603050405020304" pitchFamily="18" charset="0"/>
                <a:ea typeface="微软雅黑" panose="020B0503020204020204" pitchFamily="34" charset="-122"/>
                <a:sym typeface="Times New Roman" panose="02020603050405020304" pitchFamily="18" charset="0"/>
              </a:rPr>
              <a:t>：</a:t>
            </a:r>
          </a:p>
          <a:p>
            <a:r>
              <a:rPr lang="zh-CN" altLang="en-US">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气压传动中将压缩气体的压力能转换为机械能的气动执行元件。</a:t>
            </a:r>
            <a:r>
              <a:rPr lang="zh-CN" altLang="en-US">
                <a:latin typeface="Times New Roman" panose="02020603050405020304" pitchFamily="18" charset="0"/>
                <a:ea typeface="微软雅黑" panose="020B0503020204020204" pitchFamily="34" charset="-122"/>
                <a:sym typeface="Times New Roman" panose="02020603050405020304" pitchFamily="18" charset="0"/>
              </a:rPr>
              <a:t>气缸有做往复直线运动的和做往复摆动两种类型（见图）。做往复直线运动的气缸又可分为单作用气缸、双作用气缸、膜片式气缸和冲击气缸4种。</a:t>
            </a:r>
            <a:r>
              <a:rPr lang="zh-CN" altLang="en-US">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比赛一般使用双作用气缸。</a:t>
            </a: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a:p>
            <a:r>
              <a:rPr lang="zh-CN" altLang="en-US">
                <a:latin typeface="Times New Roman" panose="02020603050405020304" pitchFamily="18" charset="0"/>
                <a:ea typeface="微软雅黑" panose="020B0503020204020204" pitchFamily="34" charset="-122"/>
                <a:sym typeface="Times New Roman" panose="02020603050405020304" pitchFamily="18" charset="0"/>
              </a:rPr>
              <a:t>         双作用气缸：从活塞两侧交替供气，在一个或两个方向输出力。</a:t>
            </a:r>
          </a:p>
        </p:txBody>
      </p:sp>
      <p:pic>
        <p:nvPicPr>
          <p:cNvPr id="4" name="图片 3"/>
          <p:cNvPicPr>
            <a:picLocks noChangeAspect="1"/>
          </p:cNvPicPr>
          <p:nvPr/>
        </p:nvPicPr>
        <p:blipFill>
          <a:blip r:embed="rId4"/>
          <a:stretch>
            <a:fillRect/>
          </a:stretch>
        </p:blipFill>
        <p:spPr>
          <a:xfrm>
            <a:off x="6715760" y="2495550"/>
            <a:ext cx="3726815" cy="3280410"/>
          </a:xfrm>
          <a:prstGeom prst="rect">
            <a:avLst/>
          </a:prstGeom>
        </p:spPr>
      </p:pic>
      <p:pic>
        <p:nvPicPr>
          <p:cNvPr id="5" name="图片 4"/>
          <p:cNvPicPr>
            <a:picLocks noChangeAspect="1"/>
          </p:cNvPicPr>
          <p:nvPr/>
        </p:nvPicPr>
        <p:blipFill>
          <a:blip r:embed="rId5"/>
          <a:stretch>
            <a:fillRect/>
          </a:stretch>
        </p:blipFill>
        <p:spPr>
          <a:xfrm>
            <a:off x="665480" y="2629535"/>
            <a:ext cx="4289425" cy="3146425"/>
          </a:xfrm>
          <a:prstGeom prst="rect">
            <a:avLst/>
          </a:prstGeom>
        </p:spPr>
      </p:pic>
      <p:sp>
        <p:nvSpPr>
          <p:cNvPr id="8" name="文本框 7"/>
          <p:cNvSpPr txBox="1"/>
          <p:nvPr/>
        </p:nvSpPr>
        <p:spPr>
          <a:xfrm>
            <a:off x="2494280" y="5779770"/>
            <a:ext cx="640080" cy="368300"/>
          </a:xfrm>
          <a:prstGeom prst="rect">
            <a:avLst/>
          </a:prstGeom>
          <a:noFill/>
        </p:spPr>
        <p:txBody>
          <a:bodyPr wrap="non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气缸</a:t>
            </a:r>
          </a:p>
        </p:txBody>
      </p:sp>
      <p:sp>
        <p:nvSpPr>
          <p:cNvPr id="9" name="文本框 8"/>
          <p:cNvSpPr txBox="1"/>
          <p:nvPr/>
        </p:nvSpPr>
        <p:spPr>
          <a:xfrm>
            <a:off x="8014970" y="5749290"/>
            <a:ext cx="1325880" cy="368300"/>
          </a:xfrm>
          <a:prstGeom prst="rect">
            <a:avLst/>
          </a:prstGeom>
          <a:noFill/>
        </p:spPr>
        <p:txBody>
          <a:bodyPr wrap="non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气缸原理图</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8"/>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2" name="文本框 51"/>
          <p:cNvSpPr txBox="1"/>
          <p:nvPr/>
        </p:nvSpPr>
        <p:spPr>
          <a:xfrm>
            <a:off x="1323527" y="168190"/>
            <a:ext cx="955040" cy="55880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3035">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管材</a:t>
            </a:r>
            <a:endParaRPr kumimoji="0" lang="en-US" altLang="zh-CN" sz="3035" b="1" i="0" u="none" strike="noStrike" kern="1200" cap="none" spc="0" normalizeH="0" baseline="0" noProof="0" dirty="0">
              <a:ln>
                <a:noFill/>
              </a:ln>
              <a:solidFill>
                <a:prstClr val="white">
                  <a:lumMod val="65000"/>
                  <a:lumOff val="35000"/>
                </a:prstClr>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pic>
        <p:nvPicPr>
          <p:cNvPr id="3" name="图片 2"/>
          <p:cNvPicPr>
            <a:picLocks noChangeAspect="1"/>
          </p:cNvPicPr>
          <p:nvPr/>
        </p:nvPicPr>
        <p:blipFill>
          <a:blip r:embed="rId4"/>
          <a:stretch>
            <a:fillRect/>
          </a:stretch>
        </p:blipFill>
        <p:spPr>
          <a:xfrm>
            <a:off x="594360" y="1378585"/>
            <a:ext cx="3039745" cy="1866265"/>
          </a:xfrm>
          <a:prstGeom prst="rect">
            <a:avLst/>
          </a:prstGeom>
        </p:spPr>
      </p:pic>
      <p:pic>
        <p:nvPicPr>
          <p:cNvPr id="4" name="图片 3"/>
          <p:cNvPicPr>
            <a:picLocks noChangeAspect="1"/>
          </p:cNvPicPr>
          <p:nvPr/>
        </p:nvPicPr>
        <p:blipFill>
          <a:blip r:embed="rId5"/>
          <a:stretch>
            <a:fillRect/>
          </a:stretch>
        </p:blipFill>
        <p:spPr>
          <a:xfrm>
            <a:off x="594360" y="3651250"/>
            <a:ext cx="3039110" cy="2367915"/>
          </a:xfrm>
          <a:prstGeom prst="rect">
            <a:avLst/>
          </a:prstGeom>
        </p:spPr>
      </p:pic>
      <p:sp>
        <p:nvSpPr>
          <p:cNvPr id="5" name="文本框 4"/>
          <p:cNvSpPr txBox="1"/>
          <p:nvPr/>
        </p:nvSpPr>
        <p:spPr>
          <a:xfrm>
            <a:off x="4408170" y="1361440"/>
            <a:ext cx="7613650" cy="4369435"/>
          </a:xfrm>
          <a:prstGeom prst="rect">
            <a:avLst/>
          </a:prstGeom>
          <a:noFill/>
        </p:spPr>
        <p:txBody>
          <a:bodyPr wrap="square" rtlCol="0">
            <a:spAutoFit/>
          </a:bodyPr>
          <a:lstStyle/>
          <a:p>
            <a:endParaRPr lang="zh-CN" altLang="en-US" b="1"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a:p>
            <a:pPr marL="800100" lvl="1" indent="-342900">
              <a:buFont typeface="Wingdings" panose="05000000000000000000" charset="0"/>
              <a:buChar char="u"/>
            </a:pPr>
            <a:r>
              <a:rPr lang="zh-CN" altLang="en-US" sz="20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简介：</a:t>
            </a:r>
          </a:p>
          <a:p>
            <a:pPr lvl="1" indent="-342900" fontAlgn="auto"/>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              碳方管相比于铝方管碳管</a:t>
            </a:r>
            <a:r>
              <a:rPr lang="zh-CN" altLang="en-US" sz="20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质量更轻，强度更高</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，但是加工困难，价格较高。</a:t>
            </a:r>
            <a:r>
              <a:rPr lang="zh-CN" altLang="en-US" sz="2000"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一般只在轻量化设计时代替铝方管使用</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。碳圆管价格较低，使用较多。</a:t>
            </a:r>
          </a:p>
          <a:p>
            <a:pPr lvl="1" indent="-342900" fontAlgn="auto"/>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碳方管设计除不能焊接外与铝方管类似，碳圆管一般只能购买特定规格使用。</a:t>
            </a:r>
          </a:p>
          <a:p>
            <a:pPr marL="800100" lvl="1" indent="-342900">
              <a:buFont typeface="Wingdings" panose="05000000000000000000" charset="0"/>
              <a:buChar char="u"/>
            </a:pPr>
            <a:r>
              <a:rPr lang="zh-CN" altLang="en-US" sz="20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规格介绍：</a:t>
            </a:r>
          </a:p>
          <a:p>
            <a:pPr lvl="1"/>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        碳方管规格同样表示为长×宽×壁厚。碳圆管规格一般表示为内径×外径。队内碳圆管使用较多，方管很少使用。</a:t>
            </a:r>
          </a:p>
          <a:p>
            <a:pPr marL="800100" lvl="1" indent="-342900">
              <a:buFont typeface="Wingdings" panose="05000000000000000000" charset="0"/>
              <a:buChar char="u"/>
            </a:pPr>
            <a:r>
              <a:rPr lang="zh-CN" altLang="en-US" sz="20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注意事项：</a:t>
            </a:r>
          </a:p>
          <a:p>
            <a:pPr lvl="1"/>
            <a:r>
              <a:rPr lang="zh-CN" altLang="en-US" sz="20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0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0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0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、碳管有哑光和亮光之分，哑光碳管表面粗糙度大，无法配合直线轴承使用。</a:t>
            </a:r>
          </a:p>
          <a:p>
            <a:pPr lvl="1"/>
            <a:endParaRPr lang="zh-CN" altLang="en-US" sz="20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 name="文本框 1"/>
          <p:cNvSpPr txBox="1"/>
          <p:nvPr/>
        </p:nvSpPr>
        <p:spPr>
          <a:xfrm>
            <a:off x="1679575" y="3244850"/>
            <a:ext cx="640080" cy="368300"/>
          </a:xfrm>
          <a:prstGeom prst="rect">
            <a:avLst/>
          </a:prstGeom>
          <a:noFill/>
        </p:spPr>
        <p:txBody>
          <a:bodyPr wrap="non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碳管</a:t>
            </a:r>
          </a:p>
        </p:txBody>
      </p:sp>
      <p:sp>
        <p:nvSpPr>
          <p:cNvPr id="6" name="文本框 5"/>
          <p:cNvSpPr txBox="1"/>
          <p:nvPr/>
        </p:nvSpPr>
        <p:spPr>
          <a:xfrm>
            <a:off x="1679575" y="6100445"/>
            <a:ext cx="868680" cy="368300"/>
          </a:xfrm>
          <a:prstGeom prst="rect">
            <a:avLst/>
          </a:prstGeom>
          <a:noFill/>
        </p:spPr>
        <p:txBody>
          <a:bodyPr wrap="non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碳方管</a:t>
            </a:r>
          </a:p>
        </p:txBody>
      </p:sp>
      <p:sp>
        <p:nvSpPr>
          <p:cNvPr id="7" name="文本框 6"/>
          <p:cNvSpPr txBox="1"/>
          <p:nvPr/>
        </p:nvSpPr>
        <p:spPr>
          <a:xfrm>
            <a:off x="337820" y="842010"/>
            <a:ext cx="1097280" cy="460375"/>
          </a:xfrm>
          <a:prstGeom prst="rect">
            <a:avLst/>
          </a:prstGeom>
          <a:noFill/>
        </p:spPr>
        <p:txBody>
          <a:bodyPr wrap="none" rtlCol="0" anchor="t">
            <a:spAutoFit/>
          </a:bodyPr>
          <a:lstStyle/>
          <a:p>
            <a:pPr algn="l"/>
            <a:r>
              <a:rPr lang="zh-CN" altLang="en-US" sz="2400" b="1">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碳管：</a:t>
            </a: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sp>
        <p:nvSpPr>
          <p:cNvPr id="6" name="文本框 5"/>
          <p:cNvSpPr txBox="1"/>
          <p:nvPr/>
        </p:nvSpPr>
        <p:spPr>
          <a:xfrm>
            <a:off x="953930" y="181893"/>
            <a:ext cx="1727200" cy="558800"/>
          </a:xfrm>
          <a:prstGeom prst="rect">
            <a:avLst/>
          </a:prstGeom>
          <a:noFill/>
        </p:spPr>
        <p:txBody>
          <a:bodyPr wrap="none" rtlCol="0">
            <a:spAutoFit/>
          </a:bodyPr>
          <a:lstStyle/>
          <a:p>
            <a:pPr marL="0" marR="0" lvl="0" indent="0" algn="ctr" defTabSz="433705" rtl="0" eaLnBrk="1" fontAlgn="auto" latinLnBrk="0" hangingPunct="1">
              <a:lnSpc>
                <a:spcPct val="100000"/>
              </a:lnSpc>
              <a:spcBef>
                <a:spcPts val="0"/>
              </a:spcBef>
              <a:spcAft>
                <a:spcPts val="0"/>
              </a:spcAft>
              <a:buClrTx/>
              <a:buSzTx/>
              <a:buFontTx/>
              <a:buNone/>
              <a:defRPr/>
            </a:pPr>
            <a:r>
              <a:rPr lang="zh-CN" altLang="en-US" sz="3035" b="1"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机械培训</a:t>
            </a:r>
            <a:endParaRPr kumimoji="0" lang="zh-CN" altLang="en-US" sz="3035" b="1" i="0" u="none" strike="noStrike" kern="1200" cap="none" spc="0" normalizeH="0" baseline="0" noProof="0" dirty="0">
              <a:ln>
                <a:noFill/>
              </a:ln>
              <a:solidFill>
                <a:srgbClr val="1CADE4"/>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 name="文本框 1"/>
          <p:cNvSpPr txBox="1"/>
          <p:nvPr/>
        </p:nvSpPr>
        <p:spPr>
          <a:xfrm>
            <a:off x="337820" y="959485"/>
            <a:ext cx="1097280" cy="460375"/>
          </a:xfrm>
          <a:prstGeom prst="rect">
            <a:avLst/>
          </a:prstGeom>
          <a:noFill/>
        </p:spPr>
        <p:txBody>
          <a:bodyPr wrap="none" rtlCol="0" anchor="t">
            <a:spAutoFit/>
          </a:bodyPr>
          <a:lstStyle/>
          <a:p>
            <a:r>
              <a:rPr lang="zh-CN" altLang="en-US" sz="240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电机：</a:t>
            </a:r>
          </a:p>
        </p:txBody>
      </p:sp>
      <p:sp>
        <p:nvSpPr>
          <p:cNvPr id="3" name="文本框 2"/>
          <p:cNvSpPr txBox="1"/>
          <p:nvPr/>
        </p:nvSpPr>
        <p:spPr>
          <a:xfrm>
            <a:off x="871220" y="1583055"/>
            <a:ext cx="6033135" cy="3692525"/>
          </a:xfrm>
          <a:prstGeom prst="rect">
            <a:avLst/>
          </a:prstGeom>
          <a:noFill/>
        </p:spPr>
        <p:txBody>
          <a:bodyPr wrap="square" rtlCol="0" anchor="t">
            <a:spAutoFit/>
          </a:bodyPr>
          <a:lstStyle/>
          <a:p>
            <a:r>
              <a:rPr lang="en-US" altLang="zh-CN">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电机的主要作用是产生驱动转矩，作为用电器或各种机械的动力源。</a:t>
            </a: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a:p>
            <a:r>
              <a:rPr lang="zh-CN" altLang="en-US">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按用途可划分：驱动用电动机和控制用电动机。</a:t>
            </a:r>
            <a:r>
              <a:rPr lang="zh-CN" altLang="en-US">
                <a:latin typeface="Times New Roman" panose="02020603050405020304" pitchFamily="18" charset="0"/>
                <a:ea typeface="微软雅黑" panose="020B0503020204020204" pitchFamily="34" charset="-122"/>
                <a:sym typeface="Times New Roman" panose="02020603050405020304" pitchFamily="18" charset="0"/>
              </a:rPr>
              <a:t>控制用电动机又划分：步进电动机和伺服电动机等。</a:t>
            </a:r>
          </a:p>
          <a:p>
            <a:r>
              <a:rPr lang="zh-CN" altLang="en-US">
                <a:latin typeface="Times New Roman" panose="02020603050405020304" pitchFamily="18" charset="0"/>
                <a:ea typeface="微软雅黑" panose="020B0503020204020204" pitchFamily="34" charset="-122"/>
                <a:sym typeface="Times New Roman" panose="02020603050405020304" pitchFamily="18" charset="0"/>
              </a:rPr>
              <a:t>        驱动用电动机主要用于提供驱动力，可划分：电动工具（包括钻孔、抛光、磨光、开槽、切割、扩孔等工具）用电动机、家电（包括洗衣机、电风扇、电冰箱、空调器、录音机、录像机、影碟机、吸尘器、照相机、电吹风、电动剃须刀等）用电动机及其他通用小型机械设备（包括各种小型机床、小型机械、医疗器械、电子仪器等）用电动机。</a:t>
            </a:r>
          </a:p>
          <a:p>
            <a:r>
              <a:rPr lang="zh-CN" altLang="en-US">
                <a:latin typeface="Times New Roman" panose="02020603050405020304" pitchFamily="18" charset="0"/>
                <a:ea typeface="微软雅黑" panose="020B0503020204020204" pitchFamily="34" charset="-122"/>
                <a:sym typeface="Times New Roman" panose="02020603050405020304" pitchFamily="18" charset="0"/>
              </a:rPr>
              <a:t>        控制用电动机可以精确控制旋转角度，又划分：步进电动机和伺服电动机等。</a:t>
            </a:r>
          </a:p>
        </p:txBody>
      </p:sp>
      <p:pic>
        <p:nvPicPr>
          <p:cNvPr id="4" name="图片 3"/>
          <p:cNvPicPr>
            <a:picLocks noChangeAspect="1"/>
          </p:cNvPicPr>
          <p:nvPr/>
        </p:nvPicPr>
        <p:blipFill>
          <a:blip r:embed="rId4"/>
          <a:stretch>
            <a:fillRect/>
          </a:stretch>
        </p:blipFill>
        <p:spPr>
          <a:xfrm>
            <a:off x="7913370" y="876300"/>
            <a:ext cx="3235960" cy="2427605"/>
          </a:xfrm>
          <a:prstGeom prst="rect">
            <a:avLst/>
          </a:prstGeom>
        </p:spPr>
      </p:pic>
      <p:sp>
        <p:nvSpPr>
          <p:cNvPr id="7" name="文本框 6"/>
          <p:cNvSpPr txBox="1"/>
          <p:nvPr/>
        </p:nvSpPr>
        <p:spPr>
          <a:xfrm>
            <a:off x="9088120" y="3394075"/>
            <a:ext cx="1097280" cy="368300"/>
          </a:xfrm>
          <a:prstGeom prst="rect">
            <a:avLst/>
          </a:prstGeom>
          <a:noFill/>
        </p:spPr>
        <p:txBody>
          <a:bodyPr wrap="non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步进电机</a:t>
            </a:r>
          </a:p>
        </p:txBody>
      </p:sp>
      <p:pic>
        <p:nvPicPr>
          <p:cNvPr id="9" name="图片 8"/>
          <p:cNvPicPr>
            <a:picLocks noChangeAspect="1"/>
          </p:cNvPicPr>
          <p:nvPr/>
        </p:nvPicPr>
        <p:blipFill>
          <a:blip r:embed="rId5"/>
          <a:stretch>
            <a:fillRect/>
          </a:stretch>
        </p:blipFill>
        <p:spPr>
          <a:xfrm>
            <a:off x="7913370" y="3762375"/>
            <a:ext cx="3235960" cy="2260600"/>
          </a:xfrm>
          <a:prstGeom prst="rect">
            <a:avLst/>
          </a:prstGeom>
        </p:spPr>
      </p:pic>
      <p:sp>
        <p:nvSpPr>
          <p:cNvPr id="11" name="文本框 10"/>
          <p:cNvSpPr txBox="1"/>
          <p:nvPr/>
        </p:nvSpPr>
        <p:spPr>
          <a:xfrm>
            <a:off x="9088120" y="6144895"/>
            <a:ext cx="1097280" cy="368300"/>
          </a:xfrm>
          <a:prstGeom prst="rect">
            <a:avLst/>
          </a:prstGeom>
          <a:noFill/>
        </p:spPr>
        <p:txBody>
          <a:bodyPr wrap="non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伺服电机</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sp>
        <p:nvSpPr>
          <p:cNvPr id="6" name="文本框 5"/>
          <p:cNvSpPr txBox="1"/>
          <p:nvPr/>
        </p:nvSpPr>
        <p:spPr>
          <a:xfrm>
            <a:off x="953930" y="181893"/>
            <a:ext cx="1727200" cy="558800"/>
          </a:xfrm>
          <a:prstGeom prst="rect">
            <a:avLst/>
          </a:prstGeom>
          <a:noFill/>
        </p:spPr>
        <p:txBody>
          <a:bodyPr wrap="none" rtlCol="0">
            <a:spAutoFit/>
          </a:bodyPr>
          <a:lstStyle/>
          <a:p>
            <a:pPr marL="0" marR="0" lvl="0" indent="0" algn="ctr" defTabSz="433705" rtl="0" eaLnBrk="1" fontAlgn="auto" latinLnBrk="0" hangingPunct="1">
              <a:lnSpc>
                <a:spcPct val="100000"/>
              </a:lnSpc>
              <a:spcBef>
                <a:spcPts val="0"/>
              </a:spcBef>
              <a:spcAft>
                <a:spcPts val="0"/>
              </a:spcAft>
              <a:buClrTx/>
              <a:buSzTx/>
              <a:buFontTx/>
              <a:buNone/>
              <a:defRPr/>
            </a:pPr>
            <a:r>
              <a:rPr lang="zh-CN" altLang="en-US" sz="3035" b="1"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机械培训</a:t>
            </a:r>
            <a:endParaRPr kumimoji="0" lang="zh-CN" altLang="en-US" sz="3035" b="1" i="0" u="none" strike="noStrike" kern="1200" cap="none" spc="0" normalizeH="0" baseline="0" noProof="0" dirty="0">
              <a:ln>
                <a:noFill/>
              </a:ln>
              <a:solidFill>
                <a:srgbClr val="1CADE4"/>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 name="文本框 1"/>
          <p:cNvSpPr txBox="1"/>
          <p:nvPr/>
        </p:nvSpPr>
        <p:spPr>
          <a:xfrm>
            <a:off x="337820" y="948690"/>
            <a:ext cx="2202847" cy="461665"/>
          </a:xfrm>
          <a:prstGeom prst="rect">
            <a:avLst/>
          </a:prstGeom>
          <a:noFill/>
        </p:spPr>
        <p:txBody>
          <a:bodyPr wrap="none" rtlCol="0" anchor="t">
            <a:spAutoFit/>
          </a:bodyPr>
          <a:lstStyle/>
          <a:p>
            <a:r>
              <a:rPr lang="en-US" altLang="zh-CN" sz="240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RM</a:t>
            </a:r>
            <a:r>
              <a:rPr lang="zh-CN" altLang="en-US" sz="240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比赛电机：</a:t>
            </a:r>
            <a:endParaRPr lang="zh-CN" altLang="en-US" sz="200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 name="文本框 3"/>
          <p:cNvSpPr txBox="1"/>
          <p:nvPr/>
        </p:nvSpPr>
        <p:spPr>
          <a:xfrm>
            <a:off x="830580" y="1409065"/>
            <a:ext cx="10530205" cy="1476375"/>
          </a:xfrm>
          <a:prstGeom prst="rect">
            <a:avLst/>
          </a:prstGeom>
          <a:noFill/>
        </p:spPr>
        <p:txBody>
          <a:bodyPr wrap="square" rtlCol="0">
            <a:spAutoFit/>
          </a:bodyPr>
          <a:lstStyle/>
          <a:p>
            <a:pPr algn="l"/>
            <a:r>
              <a:rPr lang="en-US" altLang="zh-CN">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M3508</a:t>
            </a:r>
            <a:r>
              <a:rPr lang="zh-CN" altLang="en-US">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减速电机：</a:t>
            </a:r>
            <a:endParaRPr lang="zh-CN" altLang="en-US">
              <a:solidFill>
                <a:schemeClr val="tx1"/>
              </a:solidFill>
              <a:latin typeface="Times New Roman" panose="02020603050405020304" pitchFamily="18" charset="0"/>
              <a:ea typeface="微软雅黑" panose="020B0503020204020204" pitchFamily="34" charset="-122"/>
              <a:sym typeface="Times New Roman" panose="02020603050405020304" pitchFamily="18" charset="0"/>
            </a:endParaRPr>
          </a:p>
          <a:p>
            <a:pPr algn="l"/>
            <a:r>
              <a:rPr lang="en-US" altLang="zh-CN">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M3508</a:t>
            </a:r>
            <a:r>
              <a:rPr lang="zh-CN" altLang="en-US">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电机是比赛最为常用的驱动电机，</a:t>
            </a:r>
            <a:r>
              <a:rPr lang="zh-CN" altLang="en-US">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配备定制FOC电调（</a:t>
            </a:r>
            <a:r>
              <a:rPr lang="en-US" altLang="zh-CN">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C620</a:t>
            </a:r>
            <a:r>
              <a:rPr lang="zh-CN" altLang="en-US">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电机调速器），</a:t>
            </a:r>
            <a:r>
              <a:rPr lang="zh-CN" altLang="en-US">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可广泛应用于机器人移动平台动力、驱动模块等。</a:t>
            </a:r>
          </a:p>
          <a:p>
            <a:pPr algn="l"/>
            <a:r>
              <a:rPr lang="en-US" altLang="zh-CN">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	M3508</a:t>
            </a:r>
            <a:r>
              <a:rPr lang="zh-CN" altLang="en-US">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减速电机套装最大功率高达</a:t>
            </a:r>
            <a:r>
              <a:rPr lang="en-US" altLang="zh-CN">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220W</a:t>
            </a:r>
            <a:r>
              <a:rPr lang="zh-CN" altLang="en-US">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，最大扭矩</a:t>
            </a:r>
            <a:r>
              <a:rPr lang="en-US" altLang="zh-CN">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5N*m</a:t>
            </a:r>
            <a:r>
              <a:rPr lang="zh-CN" altLang="en-US">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；最大持续功率</a:t>
            </a:r>
            <a:r>
              <a:rPr lang="en-US" altLang="zh-CN">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150W</a:t>
            </a:r>
            <a:r>
              <a:rPr lang="zh-CN" altLang="en-US">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，持续扭矩</a:t>
            </a:r>
            <a:r>
              <a:rPr lang="en-US" altLang="zh-CN">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2.8N*m</a:t>
            </a:r>
            <a:r>
              <a:rPr lang="zh-CN" altLang="en-US">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，有感</a:t>
            </a:r>
            <a:r>
              <a:rPr lang="en-US" altLang="zh-CN">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FOC</a:t>
            </a:r>
            <a:r>
              <a:rPr lang="zh-CN" altLang="en-US">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控制不论转速高低都能提供稳定的扭矩，让机器人在快速响应的同时保持平稳的动力。</a:t>
            </a:r>
          </a:p>
        </p:txBody>
      </p:sp>
      <p:pic>
        <p:nvPicPr>
          <p:cNvPr id="7" name="图片 6"/>
          <p:cNvPicPr>
            <a:picLocks noChangeAspect="1"/>
          </p:cNvPicPr>
          <p:nvPr/>
        </p:nvPicPr>
        <p:blipFill>
          <a:blip r:embed="rId4"/>
          <a:stretch>
            <a:fillRect/>
          </a:stretch>
        </p:blipFill>
        <p:spPr>
          <a:xfrm>
            <a:off x="1553210" y="3221355"/>
            <a:ext cx="4180840" cy="2798445"/>
          </a:xfrm>
          <a:prstGeom prst="rect">
            <a:avLst/>
          </a:prstGeom>
        </p:spPr>
      </p:pic>
      <p:pic>
        <p:nvPicPr>
          <p:cNvPr id="8" name="图片 7"/>
          <p:cNvPicPr>
            <a:picLocks noChangeAspect="1"/>
          </p:cNvPicPr>
          <p:nvPr/>
        </p:nvPicPr>
        <p:blipFill>
          <a:blip r:embed="rId5"/>
          <a:stretch>
            <a:fillRect/>
          </a:stretch>
        </p:blipFill>
        <p:spPr>
          <a:xfrm>
            <a:off x="7157085" y="3221355"/>
            <a:ext cx="3635375" cy="2845435"/>
          </a:xfrm>
          <a:prstGeom prst="rect">
            <a:avLst/>
          </a:prstGeom>
        </p:spPr>
      </p:pic>
      <p:sp>
        <p:nvSpPr>
          <p:cNvPr id="12" name="文本框 11"/>
          <p:cNvSpPr txBox="1"/>
          <p:nvPr/>
        </p:nvSpPr>
        <p:spPr>
          <a:xfrm>
            <a:off x="2417445" y="6066790"/>
            <a:ext cx="2505814" cy="369332"/>
          </a:xfrm>
          <a:prstGeom prst="rect">
            <a:avLst/>
          </a:prstGeom>
          <a:noFill/>
        </p:spPr>
        <p:txBody>
          <a:bodyPr wrap="none" rtlCol="0">
            <a:spAutoFit/>
          </a:bodyPr>
          <a:lstStyle/>
          <a:p>
            <a:r>
              <a:rPr lang="en-US" altLang="zh-CN">
                <a:latin typeface="Times New Roman" panose="02020603050405020304" pitchFamily="18" charset="0"/>
                <a:ea typeface="微软雅黑" panose="020B0503020204020204" pitchFamily="34" charset="-122"/>
                <a:sym typeface="Times New Roman" panose="02020603050405020304" pitchFamily="18" charset="0"/>
              </a:rPr>
              <a:t>M3508</a:t>
            </a:r>
            <a:r>
              <a:rPr lang="zh-CN" altLang="en-US">
                <a:latin typeface="Times New Roman" panose="02020603050405020304" pitchFamily="18" charset="0"/>
                <a:ea typeface="微软雅黑" panose="020B0503020204020204" pitchFamily="34" charset="-122"/>
                <a:sym typeface="Times New Roman" panose="02020603050405020304" pitchFamily="18" charset="0"/>
              </a:rPr>
              <a:t>电机和</a:t>
            </a:r>
            <a:r>
              <a:rPr lang="en-US" altLang="zh-CN">
                <a:latin typeface="Times New Roman" panose="02020603050405020304" pitchFamily="18" charset="0"/>
                <a:ea typeface="微软雅黑" panose="020B0503020204020204" pitchFamily="34" charset="-122"/>
                <a:sym typeface="Times New Roman" panose="02020603050405020304" pitchFamily="18" charset="0"/>
              </a:rPr>
              <a:t>C620</a:t>
            </a:r>
            <a:r>
              <a:rPr lang="zh-CN" altLang="en-US">
                <a:latin typeface="Times New Roman" panose="02020603050405020304" pitchFamily="18" charset="0"/>
                <a:ea typeface="微软雅黑" panose="020B0503020204020204" pitchFamily="34" charset="-122"/>
                <a:sym typeface="Times New Roman" panose="02020603050405020304" pitchFamily="18" charset="0"/>
              </a:rPr>
              <a:t>电调</a:t>
            </a:r>
          </a:p>
        </p:txBody>
      </p:sp>
      <p:sp>
        <p:nvSpPr>
          <p:cNvPr id="13" name="文本框 12"/>
          <p:cNvSpPr txBox="1"/>
          <p:nvPr/>
        </p:nvSpPr>
        <p:spPr>
          <a:xfrm>
            <a:off x="7157085" y="6166485"/>
            <a:ext cx="3850734" cy="369332"/>
          </a:xfrm>
          <a:prstGeom prst="rect">
            <a:avLst/>
          </a:prstGeom>
          <a:noFill/>
        </p:spPr>
        <p:txBody>
          <a:bodyPr wrap="none" rtlCol="0">
            <a:spAutoFit/>
          </a:bodyPr>
          <a:lstStyle/>
          <a:p>
            <a:r>
              <a:rPr lang="en-US" altLang="zh-CN">
                <a:latin typeface="Times New Roman" panose="02020603050405020304" pitchFamily="18" charset="0"/>
                <a:ea typeface="微软雅黑" panose="020B0503020204020204" pitchFamily="34" charset="-122"/>
                <a:sym typeface="Times New Roman" panose="02020603050405020304" pitchFamily="18" charset="0"/>
              </a:rPr>
              <a:t>M3508</a:t>
            </a:r>
            <a:r>
              <a:rPr lang="zh-CN" altLang="en-US">
                <a:latin typeface="Times New Roman" panose="02020603050405020304" pitchFamily="18" charset="0"/>
                <a:ea typeface="微软雅黑" panose="020B0503020204020204" pitchFamily="34" charset="-122"/>
                <a:sym typeface="Times New Roman" panose="02020603050405020304" pitchFamily="18" charset="0"/>
              </a:rPr>
              <a:t>电机组成的移动平台动力系统</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sp>
        <p:nvSpPr>
          <p:cNvPr id="6" name="文本框 5"/>
          <p:cNvSpPr txBox="1"/>
          <p:nvPr/>
        </p:nvSpPr>
        <p:spPr>
          <a:xfrm>
            <a:off x="953930" y="181893"/>
            <a:ext cx="1727200" cy="558800"/>
          </a:xfrm>
          <a:prstGeom prst="rect">
            <a:avLst/>
          </a:prstGeom>
          <a:noFill/>
        </p:spPr>
        <p:txBody>
          <a:bodyPr wrap="none" rtlCol="0">
            <a:spAutoFit/>
          </a:bodyPr>
          <a:lstStyle/>
          <a:p>
            <a:pPr marL="0" marR="0" lvl="0" indent="0" algn="ctr" defTabSz="433705" rtl="0" eaLnBrk="1" fontAlgn="auto" latinLnBrk="0" hangingPunct="1">
              <a:lnSpc>
                <a:spcPct val="100000"/>
              </a:lnSpc>
              <a:spcBef>
                <a:spcPts val="0"/>
              </a:spcBef>
              <a:spcAft>
                <a:spcPts val="0"/>
              </a:spcAft>
              <a:buClrTx/>
              <a:buSzTx/>
              <a:buFontTx/>
              <a:buNone/>
              <a:defRPr/>
            </a:pPr>
            <a:r>
              <a:rPr lang="zh-CN" altLang="en-US" sz="3035" b="1"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机械培训</a:t>
            </a:r>
            <a:endParaRPr kumimoji="0" lang="zh-CN" altLang="en-US" sz="3035" b="1" i="0" u="none" strike="noStrike" kern="1200" cap="none" spc="0" normalizeH="0" baseline="0" noProof="0" dirty="0">
              <a:ln>
                <a:noFill/>
              </a:ln>
              <a:solidFill>
                <a:srgbClr val="1CADE4"/>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 name="文本框 1"/>
          <p:cNvSpPr txBox="1"/>
          <p:nvPr/>
        </p:nvSpPr>
        <p:spPr>
          <a:xfrm>
            <a:off x="337820" y="928370"/>
            <a:ext cx="2202847" cy="461665"/>
          </a:xfrm>
          <a:prstGeom prst="rect">
            <a:avLst/>
          </a:prstGeom>
          <a:noFill/>
        </p:spPr>
        <p:txBody>
          <a:bodyPr wrap="none" rtlCol="0" anchor="t">
            <a:spAutoFit/>
          </a:bodyPr>
          <a:lstStyle/>
          <a:p>
            <a:r>
              <a:rPr lang="en-US" altLang="zh-CN" sz="240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RM</a:t>
            </a:r>
            <a:r>
              <a:rPr lang="zh-CN" altLang="en-US" sz="240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比赛电机：</a:t>
            </a:r>
            <a:endParaRPr lang="zh-CN" altLang="en-US" sz="200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 name="文本框 3"/>
          <p:cNvSpPr txBox="1"/>
          <p:nvPr/>
        </p:nvSpPr>
        <p:spPr>
          <a:xfrm>
            <a:off x="831215" y="1504950"/>
            <a:ext cx="10530205" cy="1198880"/>
          </a:xfrm>
          <a:prstGeom prst="rect">
            <a:avLst/>
          </a:prstGeom>
          <a:noFill/>
        </p:spPr>
        <p:txBody>
          <a:bodyPr wrap="square" rtlCol="0">
            <a:spAutoFit/>
          </a:bodyPr>
          <a:lstStyle/>
          <a:p>
            <a:pPr algn="l"/>
            <a:r>
              <a:rPr lang="en-US" altLang="zh-CN">
                <a:latin typeface="Times New Roman" panose="02020603050405020304" pitchFamily="18" charset="0"/>
                <a:ea typeface="微软雅黑" panose="020B0503020204020204" pitchFamily="34" charset="-122"/>
                <a:sym typeface="Times New Roman" panose="02020603050405020304" pitchFamily="18" charset="0"/>
              </a:rPr>
              <a:t> </a:t>
            </a:r>
            <a:r>
              <a:rPr lang="en-US">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M2006</a:t>
            </a:r>
            <a:r>
              <a:rPr lang="zh-CN" altLang="en-US">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动力系统：</a:t>
            </a:r>
            <a:endParaRPr lang="zh-CN" altLang="en-US">
              <a:solidFill>
                <a:schemeClr val="tx1"/>
              </a:solidFill>
              <a:latin typeface="Times New Roman" panose="02020603050405020304" pitchFamily="18" charset="0"/>
              <a:ea typeface="微软雅黑" panose="020B0503020204020204" pitchFamily="34" charset="-122"/>
              <a:sym typeface="Times New Roman" panose="02020603050405020304" pitchFamily="18" charset="0"/>
            </a:endParaRPr>
          </a:p>
          <a:p>
            <a:pPr algn="l"/>
            <a:r>
              <a:rPr lang="en-US" altLang="zh-CN">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	</a:t>
            </a:r>
            <a:r>
              <a:rPr>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RoboMaster M2006动力系统由RoboMaster M2006 P36直流无刷减速电机和RoboMaster C610无刷电机调速器组成，具有控制精度高，输出功率大，体积小等特性。相比于RoboMaster M3508动力系统，转速接近，体积和重量大幅下降</a:t>
            </a:r>
            <a:r>
              <a:rPr lang="zh-CN">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a:t>
            </a:r>
          </a:p>
        </p:txBody>
      </p:sp>
      <p:sp>
        <p:nvSpPr>
          <p:cNvPr id="12" name="文本框 11"/>
          <p:cNvSpPr txBox="1"/>
          <p:nvPr/>
        </p:nvSpPr>
        <p:spPr>
          <a:xfrm>
            <a:off x="2417445" y="6066790"/>
            <a:ext cx="2505814" cy="369332"/>
          </a:xfrm>
          <a:prstGeom prst="rect">
            <a:avLst/>
          </a:prstGeom>
          <a:noFill/>
        </p:spPr>
        <p:txBody>
          <a:bodyPr wrap="none" rtlCol="0">
            <a:spAutoFit/>
          </a:bodyPr>
          <a:lstStyle/>
          <a:p>
            <a:r>
              <a:rPr lang="en-US" altLang="zh-CN">
                <a:latin typeface="Times New Roman" panose="02020603050405020304" pitchFamily="18" charset="0"/>
                <a:ea typeface="微软雅黑" panose="020B0503020204020204" pitchFamily="34" charset="-122"/>
                <a:sym typeface="Times New Roman" panose="02020603050405020304" pitchFamily="18" charset="0"/>
              </a:rPr>
              <a:t>M2006</a:t>
            </a:r>
            <a:r>
              <a:rPr lang="zh-CN" altLang="en-US">
                <a:latin typeface="Times New Roman" panose="02020603050405020304" pitchFamily="18" charset="0"/>
                <a:ea typeface="微软雅黑" panose="020B0503020204020204" pitchFamily="34" charset="-122"/>
                <a:sym typeface="Times New Roman" panose="02020603050405020304" pitchFamily="18" charset="0"/>
              </a:rPr>
              <a:t>电机和</a:t>
            </a:r>
            <a:r>
              <a:rPr lang="en-US" altLang="zh-CN">
                <a:latin typeface="Times New Roman" panose="02020603050405020304" pitchFamily="18" charset="0"/>
                <a:ea typeface="微软雅黑" panose="020B0503020204020204" pitchFamily="34" charset="-122"/>
                <a:sym typeface="Times New Roman" panose="02020603050405020304" pitchFamily="18" charset="0"/>
              </a:rPr>
              <a:t>C610</a:t>
            </a:r>
            <a:r>
              <a:rPr lang="zh-CN" altLang="en-US">
                <a:latin typeface="Times New Roman" panose="02020603050405020304" pitchFamily="18" charset="0"/>
                <a:ea typeface="微软雅黑" panose="020B0503020204020204" pitchFamily="34" charset="-122"/>
                <a:sym typeface="Times New Roman" panose="02020603050405020304" pitchFamily="18" charset="0"/>
              </a:rPr>
              <a:t>电调</a:t>
            </a:r>
          </a:p>
        </p:txBody>
      </p:sp>
      <p:sp>
        <p:nvSpPr>
          <p:cNvPr id="13" name="文本框 12"/>
          <p:cNvSpPr txBox="1"/>
          <p:nvPr/>
        </p:nvSpPr>
        <p:spPr>
          <a:xfrm>
            <a:off x="7157085" y="6166485"/>
            <a:ext cx="3850734" cy="369332"/>
          </a:xfrm>
          <a:prstGeom prst="rect">
            <a:avLst/>
          </a:prstGeom>
          <a:noFill/>
        </p:spPr>
        <p:txBody>
          <a:bodyPr wrap="none" rtlCol="0">
            <a:spAutoFit/>
          </a:bodyPr>
          <a:lstStyle/>
          <a:p>
            <a:r>
              <a:rPr lang="en-US" altLang="zh-CN">
                <a:latin typeface="Times New Roman" panose="02020603050405020304" pitchFamily="18" charset="0"/>
                <a:ea typeface="微软雅黑" panose="020B0503020204020204" pitchFamily="34" charset="-122"/>
                <a:sym typeface="Times New Roman" panose="02020603050405020304" pitchFamily="18" charset="0"/>
              </a:rPr>
              <a:t>M2006</a:t>
            </a:r>
            <a:r>
              <a:rPr lang="zh-CN" altLang="en-US">
                <a:latin typeface="Times New Roman" panose="02020603050405020304" pitchFamily="18" charset="0"/>
                <a:ea typeface="微软雅黑" panose="020B0503020204020204" pitchFamily="34" charset="-122"/>
                <a:sym typeface="Times New Roman" panose="02020603050405020304" pitchFamily="18" charset="0"/>
              </a:rPr>
              <a:t>电机组成的移动平台动力系统</a:t>
            </a:r>
          </a:p>
        </p:txBody>
      </p:sp>
      <p:pic>
        <p:nvPicPr>
          <p:cNvPr id="3" name="图片 2"/>
          <p:cNvPicPr>
            <a:picLocks noChangeAspect="1"/>
          </p:cNvPicPr>
          <p:nvPr/>
        </p:nvPicPr>
        <p:blipFill>
          <a:blip r:embed="rId4"/>
          <a:stretch>
            <a:fillRect/>
          </a:stretch>
        </p:blipFill>
        <p:spPr>
          <a:xfrm>
            <a:off x="1552575" y="2987040"/>
            <a:ext cx="4182110" cy="3079750"/>
          </a:xfrm>
          <a:prstGeom prst="rect">
            <a:avLst/>
          </a:prstGeom>
        </p:spPr>
      </p:pic>
      <p:pic>
        <p:nvPicPr>
          <p:cNvPr id="5" name="图片 4"/>
          <p:cNvPicPr>
            <a:picLocks noChangeAspect="1"/>
          </p:cNvPicPr>
          <p:nvPr/>
        </p:nvPicPr>
        <p:blipFill>
          <a:blip r:embed="rId5"/>
          <a:stretch>
            <a:fillRect/>
          </a:stretch>
        </p:blipFill>
        <p:spPr>
          <a:xfrm>
            <a:off x="6581140" y="2987040"/>
            <a:ext cx="4635500" cy="30803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sp>
        <p:nvSpPr>
          <p:cNvPr id="6" name="文本框 5"/>
          <p:cNvSpPr txBox="1"/>
          <p:nvPr/>
        </p:nvSpPr>
        <p:spPr>
          <a:xfrm>
            <a:off x="953930" y="181893"/>
            <a:ext cx="1727200" cy="558800"/>
          </a:xfrm>
          <a:prstGeom prst="rect">
            <a:avLst/>
          </a:prstGeom>
          <a:noFill/>
        </p:spPr>
        <p:txBody>
          <a:bodyPr wrap="none" rtlCol="0">
            <a:spAutoFit/>
          </a:bodyPr>
          <a:lstStyle/>
          <a:p>
            <a:pPr marL="0" marR="0" lvl="0" indent="0" algn="ctr" defTabSz="433705" rtl="0" eaLnBrk="1" fontAlgn="auto" latinLnBrk="0" hangingPunct="1">
              <a:lnSpc>
                <a:spcPct val="100000"/>
              </a:lnSpc>
              <a:spcBef>
                <a:spcPts val="0"/>
              </a:spcBef>
              <a:spcAft>
                <a:spcPts val="0"/>
              </a:spcAft>
              <a:buClrTx/>
              <a:buSzTx/>
              <a:buFontTx/>
              <a:buNone/>
              <a:defRPr/>
            </a:pPr>
            <a:r>
              <a:rPr lang="zh-CN" altLang="en-US" sz="3035" b="1"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机械培训</a:t>
            </a:r>
            <a:endParaRPr kumimoji="0" lang="zh-CN" altLang="en-US" sz="3035" b="1" i="0" u="none" strike="noStrike" kern="1200" cap="none" spc="0" normalizeH="0" baseline="0" noProof="0" dirty="0">
              <a:ln>
                <a:noFill/>
              </a:ln>
              <a:solidFill>
                <a:srgbClr val="1CADE4"/>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 name="文本框 1"/>
          <p:cNvSpPr txBox="1"/>
          <p:nvPr/>
        </p:nvSpPr>
        <p:spPr>
          <a:xfrm>
            <a:off x="337820" y="922020"/>
            <a:ext cx="2202847" cy="461665"/>
          </a:xfrm>
          <a:prstGeom prst="rect">
            <a:avLst/>
          </a:prstGeom>
          <a:noFill/>
        </p:spPr>
        <p:txBody>
          <a:bodyPr wrap="none" rtlCol="0" anchor="t">
            <a:spAutoFit/>
          </a:bodyPr>
          <a:lstStyle/>
          <a:p>
            <a:r>
              <a:rPr lang="en-US" altLang="zh-CN" sz="240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RM</a:t>
            </a:r>
            <a:r>
              <a:rPr lang="zh-CN" altLang="en-US" sz="240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比赛电机：</a:t>
            </a:r>
            <a:endParaRPr lang="zh-CN" altLang="en-US" sz="200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 name="文本框 3"/>
          <p:cNvSpPr txBox="1"/>
          <p:nvPr/>
        </p:nvSpPr>
        <p:spPr>
          <a:xfrm>
            <a:off x="783590" y="1382395"/>
            <a:ext cx="10625455" cy="1229995"/>
          </a:xfrm>
          <a:prstGeom prst="rect">
            <a:avLst/>
          </a:prstGeom>
          <a:noFill/>
        </p:spPr>
        <p:txBody>
          <a:bodyPr wrap="square" rtlCol="0">
            <a:spAutoFit/>
          </a:bodyPr>
          <a:lstStyle/>
          <a:p>
            <a:pPr marL="342900" indent="-342900" algn="l">
              <a:buFont typeface="Wingdings" panose="05000000000000000000" charset="0"/>
              <a:buChar char="u"/>
            </a:pPr>
            <a:r>
              <a:rPr sz="200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RoboMaster GM6020</a:t>
            </a:r>
            <a:r>
              <a:rPr lang="zh-CN" altLang="en-US" sz="200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a:t>
            </a:r>
          </a:p>
          <a:p>
            <a:pPr algn="l"/>
            <a:r>
              <a:rPr lang="en-US" altLang="zh-CN">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	</a:t>
            </a:r>
            <a:r>
              <a:rPr>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RoboMaster GM6020 是一款内部集成驱动器的高性能</a:t>
            </a:r>
            <a:r>
              <a:rPr>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直流无刷电机。</a:t>
            </a:r>
            <a:r>
              <a:rPr>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电机采用</a:t>
            </a:r>
            <a:r>
              <a:rPr>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空心轴设计</a:t>
            </a:r>
            <a:r>
              <a:rPr>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，扭矩密度大、</a:t>
            </a:r>
            <a:r>
              <a:rPr>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控制精度高</a:t>
            </a:r>
            <a:r>
              <a:rPr>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、交互方式灵活、保护功能强，适用于低转速、大扭矩直接驱动的应用场景，是机器人比赛、科研教育、自动化设备等领域的理想之选。</a:t>
            </a:r>
            <a:r>
              <a:rPr lang="zh-CN">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在</a:t>
            </a:r>
            <a:r>
              <a:rPr lang="en-US" altLang="zh-CN">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RM</a:t>
            </a:r>
            <a:r>
              <a:rPr lang="zh-CN">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比赛当中常作为云台电机使用。</a:t>
            </a:r>
          </a:p>
        </p:txBody>
      </p:sp>
      <p:sp>
        <p:nvSpPr>
          <p:cNvPr id="12" name="文本框 11"/>
          <p:cNvSpPr txBox="1"/>
          <p:nvPr/>
        </p:nvSpPr>
        <p:spPr>
          <a:xfrm>
            <a:off x="2567305" y="6169025"/>
            <a:ext cx="1479892" cy="369332"/>
          </a:xfrm>
          <a:prstGeom prst="rect">
            <a:avLst/>
          </a:prstGeom>
          <a:noFill/>
        </p:spPr>
        <p:txBody>
          <a:bodyPr wrap="none" rtlCol="0">
            <a:spAutoFit/>
          </a:bodyPr>
          <a:lstStyle/>
          <a:p>
            <a:r>
              <a:rPr lang="en-US" altLang="zh-CN">
                <a:latin typeface="Times New Roman" panose="02020603050405020304" pitchFamily="18" charset="0"/>
                <a:ea typeface="微软雅黑" panose="020B0503020204020204" pitchFamily="34" charset="-122"/>
                <a:sym typeface="Times New Roman" panose="02020603050405020304" pitchFamily="18" charset="0"/>
              </a:rPr>
              <a:t>GM6020</a:t>
            </a:r>
            <a:r>
              <a:rPr lang="zh-CN" altLang="en-US">
                <a:latin typeface="Times New Roman" panose="02020603050405020304" pitchFamily="18" charset="0"/>
                <a:ea typeface="微软雅黑" panose="020B0503020204020204" pitchFamily="34" charset="-122"/>
                <a:sym typeface="Times New Roman" panose="02020603050405020304" pitchFamily="18" charset="0"/>
              </a:rPr>
              <a:t>电机</a:t>
            </a:r>
          </a:p>
        </p:txBody>
      </p:sp>
      <p:pic>
        <p:nvPicPr>
          <p:cNvPr id="7" name="图片 6"/>
          <p:cNvPicPr>
            <a:picLocks noChangeAspect="1"/>
          </p:cNvPicPr>
          <p:nvPr/>
        </p:nvPicPr>
        <p:blipFill>
          <a:blip r:embed="rId4"/>
          <a:stretch>
            <a:fillRect/>
          </a:stretch>
        </p:blipFill>
        <p:spPr>
          <a:xfrm>
            <a:off x="1132205" y="2824480"/>
            <a:ext cx="4574540" cy="3246755"/>
          </a:xfrm>
          <a:prstGeom prst="rect">
            <a:avLst/>
          </a:prstGeom>
        </p:spPr>
      </p:pic>
      <p:pic>
        <p:nvPicPr>
          <p:cNvPr id="8" name="图片 7"/>
          <p:cNvPicPr>
            <a:picLocks noChangeAspect="1"/>
          </p:cNvPicPr>
          <p:nvPr/>
        </p:nvPicPr>
        <p:blipFill>
          <a:blip r:embed="rId5"/>
          <a:stretch>
            <a:fillRect/>
          </a:stretch>
        </p:blipFill>
        <p:spPr>
          <a:xfrm>
            <a:off x="6459220" y="2824480"/>
            <a:ext cx="4435475" cy="3246755"/>
          </a:xfrm>
          <a:prstGeom prst="rect">
            <a:avLst/>
          </a:prstGeom>
        </p:spPr>
      </p:pic>
      <p:sp>
        <p:nvSpPr>
          <p:cNvPr id="9" name="文本框 8"/>
          <p:cNvSpPr txBox="1"/>
          <p:nvPr/>
        </p:nvSpPr>
        <p:spPr>
          <a:xfrm>
            <a:off x="8044815" y="6169025"/>
            <a:ext cx="2172390" cy="369332"/>
          </a:xfrm>
          <a:prstGeom prst="rect">
            <a:avLst/>
          </a:prstGeom>
          <a:noFill/>
        </p:spPr>
        <p:txBody>
          <a:bodyPr wrap="none" rtlCol="0">
            <a:spAutoFit/>
          </a:bodyPr>
          <a:lstStyle/>
          <a:p>
            <a:r>
              <a:rPr lang="en-US" altLang="zh-CN">
                <a:latin typeface="Times New Roman" panose="02020603050405020304" pitchFamily="18" charset="0"/>
                <a:ea typeface="微软雅黑" panose="020B0503020204020204" pitchFamily="34" charset="-122"/>
                <a:sym typeface="Times New Roman" panose="02020603050405020304" pitchFamily="18" charset="0"/>
              </a:rPr>
              <a:t>GM6020</a:t>
            </a:r>
            <a:r>
              <a:rPr lang="zh-CN" altLang="en-US">
                <a:latin typeface="Times New Roman" panose="02020603050405020304" pitchFamily="18" charset="0"/>
                <a:ea typeface="微软雅黑" panose="020B0503020204020204" pitchFamily="34" charset="-122"/>
                <a:sym typeface="Times New Roman" panose="02020603050405020304" pitchFamily="18" charset="0"/>
              </a:rPr>
              <a:t>电机尺寸图</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sp>
        <p:nvSpPr>
          <p:cNvPr id="6" name="文本框 5"/>
          <p:cNvSpPr txBox="1"/>
          <p:nvPr/>
        </p:nvSpPr>
        <p:spPr>
          <a:xfrm>
            <a:off x="953930" y="181893"/>
            <a:ext cx="1727200" cy="558800"/>
          </a:xfrm>
          <a:prstGeom prst="rect">
            <a:avLst/>
          </a:prstGeom>
          <a:noFill/>
        </p:spPr>
        <p:txBody>
          <a:bodyPr wrap="none" rtlCol="0">
            <a:spAutoFit/>
          </a:bodyPr>
          <a:lstStyle/>
          <a:p>
            <a:pPr marL="0" marR="0" lvl="0" indent="0" algn="ctr" defTabSz="433705" rtl="0" eaLnBrk="1" fontAlgn="auto" latinLnBrk="0" hangingPunct="1">
              <a:lnSpc>
                <a:spcPct val="100000"/>
              </a:lnSpc>
              <a:spcBef>
                <a:spcPts val="0"/>
              </a:spcBef>
              <a:spcAft>
                <a:spcPts val="0"/>
              </a:spcAft>
              <a:buClrTx/>
              <a:buSzTx/>
              <a:buFontTx/>
              <a:buNone/>
              <a:defRPr/>
            </a:pPr>
            <a:r>
              <a:rPr lang="zh-CN" altLang="en-US" sz="3035" b="1"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机械培训</a:t>
            </a:r>
            <a:endParaRPr kumimoji="0" lang="zh-CN" altLang="en-US" sz="3035" b="1" i="0" u="none" strike="noStrike" kern="1200" cap="none" spc="0" normalizeH="0" baseline="0" noProof="0" dirty="0">
              <a:ln>
                <a:noFill/>
              </a:ln>
              <a:solidFill>
                <a:srgbClr val="1CADE4"/>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 name="文本框 1"/>
          <p:cNvSpPr txBox="1"/>
          <p:nvPr/>
        </p:nvSpPr>
        <p:spPr>
          <a:xfrm>
            <a:off x="337820" y="960755"/>
            <a:ext cx="1706880" cy="460375"/>
          </a:xfrm>
          <a:prstGeom prst="rect">
            <a:avLst/>
          </a:prstGeom>
          <a:noFill/>
        </p:spPr>
        <p:txBody>
          <a:bodyPr wrap="none" rtlCol="0" anchor="t">
            <a:spAutoFit/>
          </a:bodyPr>
          <a:lstStyle/>
          <a:p>
            <a:r>
              <a:rPr lang="zh-CN" altLang="en-US" sz="240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电机参数：</a:t>
            </a:r>
          </a:p>
        </p:txBody>
      </p:sp>
      <p:sp>
        <p:nvSpPr>
          <p:cNvPr id="13" name="文本框 12"/>
          <p:cNvSpPr txBox="1"/>
          <p:nvPr/>
        </p:nvSpPr>
        <p:spPr>
          <a:xfrm>
            <a:off x="836930" y="1511935"/>
            <a:ext cx="10518775" cy="5077460"/>
          </a:xfrm>
          <a:prstGeom prst="rect">
            <a:avLst/>
          </a:prstGeom>
          <a:noFill/>
        </p:spPr>
        <p:txBody>
          <a:bodyPr wrap="square" rtlCol="0">
            <a:spAutoFit/>
          </a:bodyPr>
          <a:lstStyle/>
          <a:p>
            <a:pPr lvl="0"/>
            <a:r>
              <a:rPr lang="zh-CN" altLang="en-US">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标称功率或额定功率：</a:t>
            </a:r>
          </a:p>
          <a:p>
            <a:pPr lvl="0"/>
            <a:r>
              <a:rPr lang="zh-CN" altLang="en-US">
                <a:latin typeface="Times New Roman" panose="02020603050405020304" pitchFamily="18" charset="0"/>
                <a:ea typeface="微软雅黑" panose="020B0503020204020204" pitchFamily="34" charset="-122"/>
                <a:sym typeface="Times New Roman" panose="02020603050405020304" pitchFamily="18" charset="0"/>
              </a:rPr>
              <a:t>        指电机系统工设计时的工作能力的重要指标。理想功率也是在推荐工作情况下的最大功率。额</a:t>
            </a:r>
            <a:r>
              <a:rPr lang="zh-CN" altLang="en-US">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定功率是表征电机性能的重要指标。</a:t>
            </a:r>
          </a:p>
          <a:p>
            <a:r>
              <a:rPr lang="zh-CN" altLang="en-US">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额定电压或工作电压：</a:t>
            </a:r>
          </a:p>
          <a:p>
            <a:r>
              <a:rPr lang="zh-CN" altLang="en-US">
                <a:latin typeface="Times New Roman" panose="02020603050405020304" pitchFamily="18" charset="0"/>
                <a:ea typeface="微软雅黑" panose="020B0503020204020204" pitchFamily="34" charset="-122"/>
                <a:sym typeface="Times New Roman" panose="02020603050405020304" pitchFamily="18" charset="0"/>
              </a:rPr>
              <a:t>        由于一般电机可以工作在不同电压下，</a:t>
            </a:r>
            <a:r>
              <a:rPr lang="zh-CN" altLang="en-US">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但电压直接和转速有关</a:t>
            </a:r>
            <a:r>
              <a:rPr lang="zh-CN" altLang="en-US">
                <a:latin typeface="Times New Roman" panose="02020603050405020304" pitchFamily="18" charset="0"/>
                <a:ea typeface="微软雅黑" panose="020B0503020204020204" pitchFamily="34" charset="-122"/>
                <a:sym typeface="Times New Roman" panose="02020603050405020304" pitchFamily="18" charset="0"/>
              </a:rPr>
              <a:t>，其他参数也相应变化，所以该电压只是一种建议电压，其他参数也是在这种推荐的电压下给出的。</a:t>
            </a:r>
          </a:p>
          <a:p>
            <a:r>
              <a:rPr lang="zh-CN" altLang="en-US">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空载转速：</a:t>
            </a:r>
          </a:p>
          <a:p>
            <a:r>
              <a:rPr lang="zh-CN" altLang="en-US">
                <a:latin typeface="Times New Roman" panose="02020603050405020304" pitchFamily="18" charset="0"/>
                <a:ea typeface="微软雅黑" panose="020B0503020204020204" pitchFamily="34" charset="-122"/>
                <a:sym typeface="Times New Roman" panose="02020603050405020304" pitchFamily="18" charset="0"/>
              </a:rPr>
              <a:t>        单位</a:t>
            </a:r>
            <a:r>
              <a:rPr lang="en-US" altLang="zh-CN">
                <a:latin typeface="Times New Roman" panose="02020603050405020304" pitchFamily="18" charset="0"/>
                <a:ea typeface="微软雅黑" panose="020B0503020204020204" pitchFamily="34" charset="-122"/>
                <a:sym typeface="Times New Roman" panose="02020603050405020304" pitchFamily="18" charset="0"/>
              </a:rPr>
              <a:t>RPM</a:t>
            </a:r>
            <a:r>
              <a:rPr lang="zh-CN" altLang="en-US">
                <a:latin typeface="Times New Roman" panose="02020603050405020304" pitchFamily="18" charset="0"/>
                <a:ea typeface="微软雅黑" panose="020B0503020204020204" pitchFamily="34" charset="-122"/>
                <a:sym typeface="Times New Roman" panose="02020603050405020304" pitchFamily="18" charset="0"/>
              </a:rPr>
              <a:t>（转</a:t>
            </a:r>
            <a:r>
              <a:rPr lang="en-US" altLang="zh-CN">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a:latin typeface="Times New Roman" panose="02020603050405020304" pitchFamily="18" charset="0"/>
                <a:ea typeface="微软雅黑" panose="020B0503020204020204" pitchFamily="34" charset="-122"/>
                <a:sym typeface="Times New Roman" panose="02020603050405020304" pitchFamily="18" charset="0"/>
              </a:rPr>
              <a:t>分钟），即</a:t>
            </a:r>
            <a:r>
              <a:rPr lang="zh-CN" altLang="en-US">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每分钟多少转</a:t>
            </a:r>
            <a:r>
              <a:rPr lang="zh-CN" altLang="en-US">
                <a:latin typeface="Times New Roman" panose="02020603050405020304" pitchFamily="18" charset="0"/>
                <a:ea typeface="微软雅黑" panose="020B0503020204020204" pitchFamily="34" charset="-122"/>
                <a:sym typeface="Times New Roman" panose="02020603050405020304" pitchFamily="18" charset="0"/>
              </a:rPr>
              <a:t>。</a:t>
            </a:r>
          </a:p>
          <a:p>
            <a:r>
              <a:rPr lang="zh-CN" altLang="en-US">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额定转速：</a:t>
            </a:r>
          </a:p>
          <a:p>
            <a:r>
              <a:rPr lang="zh-CN" altLang="en-US">
                <a:latin typeface="Times New Roman" panose="02020603050405020304" pitchFamily="18" charset="0"/>
                <a:ea typeface="微软雅黑" panose="020B0503020204020204" pitchFamily="34" charset="-122"/>
                <a:sym typeface="Times New Roman" panose="02020603050405020304" pitchFamily="18" charset="0"/>
              </a:rPr>
              <a:t>        在额定功率下的电机转速。也即满载下的电机转速。</a:t>
            </a:r>
          </a:p>
          <a:p>
            <a:r>
              <a:rPr lang="zh-CN" altLang="en-US">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堵转扭矩：</a:t>
            </a:r>
          </a:p>
          <a:p>
            <a:r>
              <a:rPr lang="zh-CN" altLang="en-US">
                <a:latin typeface="Times New Roman" panose="02020603050405020304" pitchFamily="18" charset="0"/>
                <a:ea typeface="微软雅黑" panose="020B0503020204020204" pitchFamily="34" charset="-122"/>
                <a:sym typeface="Times New Roman" panose="02020603050405020304" pitchFamily="18" charset="0"/>
              </a:rPr>
              <a:t>        此参数是很多带负载电机的重要参数。即在电机受反向外力使其停止转动时的力矩。如果</a:t>
            </a:r>
            <a:r>
              <a:rPr lang="zh-CN" altLang="en-US">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电机堵转现象经常出现，则会损坏电机，或烧坏驱动芯片</a:t>
            </a:r>
            <a:r>
              <a:rPr lang="zh-CN" altLang="en-US">
                <a:latin typeface="Times New Roman" panose="02020603050405020304" pitchFamily="18" charset="0"/>
                <a:ea typeface="微软雅黑" panose="020B0503020204020204" pitchFamily="34" charset="-122"/>
                <a:sym typeface="Times New Roman" panose="02020603050405020304" pitchFamily="18" charset="0"/>
              </a:rPr>
              <a:t>，所以大家选电机时，这是除转速外第一个考虑的参数。不过需注意，堵转时间一长，电机温度上升很快，这个值也会迅速下降。</a:t>
            </a:r>
          </a:p>
          <a:p>
            <a:r>
              <a:rPr lang="zh-CN" altLang="en-US">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额定转矩：</a:t>
            </a:r>
          </a:p>
          <a:p>
            <a:r>
              <a:rPr lang="zh-CN" altLang="en-US">
                <a:latin typeface="Times New Roman" panose="02020603050405020304" pitchFamily="18" charset="0"/>
                <a:ea typeface="微软雅黑" panose="020B0503020204020204" pitchFamily="34" charset="-122"/>
                <a:sym typeface="Times New Roman" panose="02020603050405020304" pitchFamily="18" charset="0"/>
              </a:rPr>
              <a:t>        转矩是一种力矩，力矩定义是：力矩</a:t>
            </a:r>
            <a:r>
              <a:rPr lang="en-US" altLang="zh-CN">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a:latin typeface="Times New Roman" panose="02020603050405020304" pitchFamily="18" charset="0"/>
                <a:ea typeface="微软雅黑" panose="020B0503020204020204" pitchFamily="34" charset="-122"/>
                <a:sym typeface="Times New Roman" panose="02020603050405020304" pitchFamily="18" charset="0"/>
              </a:rPr>
              <a:t>力×力臂。这里力臂可以看成电机所带动的物体的转动半径。如果力矩太小，就带不动所要带动的物体，也就是感觉电机</a:t>
            </a:r>
            <a:r>
              <a:rPr lang="en-US" altLang="zh-CN">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a:latin typeface="Times New Roman" panose="02020603050405020304" pitchFamily="18" charset="0"/>
                <a:ea typeface="微软雅黑" panose="020B0503020204020204" pitchFamily="34" charset="-122"/>
                <a:sym typeface="Times New Roman" panose="02020603050405020304" pitchFamily="18" charset="0"/>
              </a:rPr>
              <a:t>劲</a:t>
            </a:r>
            <a:r>
              <a:rPr lang="en-US" altLang="zh-CN">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a:latin typeface="Times New Roman" panose="02020603050405020304" pitchFamily="18" charset="0"/>
                <a:ea typeface="微软雅黑" panose="020B0503020204020204" pitchFamily="34" charset="-122"/>
                <a:sym typeface="Times New Roman" panose="02020603050405020304" pitchFamily="18" charset="0"/>
              </a:rPr>
              <a:t>不够大。</a:t>
            </a:r>
          </a:p>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sp>
        <p:nvSpPr>
          <p:cNvPr id="6" name="文本框 5"/>
          <p:cNvSpPr txBox="1"/>
          <p:nvPr/>
        </p:nvSpPr>
        <p:spPr>
          <a:xfrm>
            <a:off x="953930" y="181893"/>
            <a:ext cx="1727200" cy="558800"/>
          </a:xfrm>
          <a:prstGeom prst="rect">
            <a:avLst/>
          </a:prstGeom>
          <a:noFill/>
        </p:spPr>
        <p:txBody>
          <a:bodyPr wrap="none" rtlCol="0">
            <a:spAutoFit/>
          </a:bodyPr>
          <a:lstStyle/>
          <a:p>
            <a:pPr marL="0" marR="0" lvl="0" indent="0" algn="ctr" defTabSz="433705" rtl="0" eaLnBrk="1" fontAlgn="auto" latinLnBrk="0" hangingPunct="1">
              <a:lnSpc>
                <a:spcPct val="100000"/>
              </a:lnSpc>
              <a:spcBef>
                <a:spcPts val="0"/>
              </a:spcBef>
              <a:spcAft>
                <a:spcPts val="0"/>
              </a:spcAft>
              <a:buClrTx/>
              <a:buSzTx/>
              <a:buFontTx/>
              <a:buNone/>
              <a:defRPr/>
            </a:pPr>
            <a:r>
              <a:rPr lang="zh-CN" altLang="en-US" sz="3035" b="1"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机械培训</a:t>
            </a:r>
            <a:endParaRPr kumimoji="0" lang="zh-CN" altLang="en-US" sz="3035" b="1" i="0" u="none" strike="noStrike" kern="1200" cap="none" spc="0" normalizeH="0" baseline="0" noProof="0" dirty="0">
              <a:ln>
                <a:noFill/>
              </a:ln>
              <a:solidFill>
                <a:srgbClr val="1CADE4"/>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 name="文本框 1"/>
          <p:cNvSpPr txBox="1"/>
          <p:nvPr/>
        </p:nvSpPr>
        <p:spPr>
          <a:xfrm>
            <a:off x="337820" y="960755"/>
            <a:ext cx="1706880" cy="460375"/>
          </a:xfrm>
          <a:prstGeom prst="rect">
            <a:avLst/>
          </a:prstGeom>
          <a:noFill/>
        </p:spPr>
        <p:txBody>
          <a:bodyPr wrap="none" rtlCol="0" anchor="t">
            <a:spAutoFit/>
          </a:bodyPr>
          <a:lstStyle/>
          <a:p>
            <a:r>
              <a:rPr lang="zh-CN" altLang="en-US" sz="240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电机参数：</a:t>
            </a:r>
          </a:p>
        </p:txBody>
      </p:sp>
      <p:sp>
        <p:nvSpPr>
          <p:cNvPr id="13" name="文本框 12"/>
          <p:cNvSpPr txBox="1"/>
          <p:nvPr/>
        </p:nvSpPr>
        <p:spPr>
          <a:xfrm>
            <a:off x="836930" y="1511935"/>
            <a:ext cx="10518775" cy="4523105"/>
          </a:xfrm>
          <a:prstGeom prst="rect">
            <a:avLst/>
          </a:prstGeom>
          <a:noFill/>
        </p:spPr>
        <p:txBody>
          <a:bodyPr wrap="square" rtlCol="0">
            <a:spAutoFit/>
          </a:bodyPr>
          <a:lstStyle/>
          <a:p>
            <a:pPr lvl="0"/>
            <a:r>
              <a:rPr lang="zh-CN" altLang="en-US">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空载电流或空转电流：</a:t>
            </a:r>
          </a:p>
          <a:p>
            <a:pPr lvl="0"/>
            <a:r>
              <a:rPr lang="zh-CN" altLang="en-US">
                <a:latin typeface="Times New Roman" panose="02020603050405020304" pitchFamily="18" charset="0"/>
                <a:ea typeface="微软雅黑" panose="020B0503020204020204" pitchFamily="34" charset="-122"/>
                <a:sym typeface="Times New Roman" panose="02020603050405020304" pitchFamily="18" charset="0"/>
              </a:rPr>
              <a:t>        空载电流和电压的乘积形成的能量，主要分为势能和热能消耗。热能就是电机线圈的发热，越好的电机，在空载时，该值越小；而势能指克服摩擦力，和转子自身惯性的能量还有转子自身的转动势能。而一般转速一定时，转子的惯性能量增加几乎没有，而这个势能主要还是克服摩擦力的问题，而最终以热能形式耗散。所以</a:t>
            </a:r>
            <a:r>
              <a:rPr lang="zh-CN" altLang="en-US">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空载电流越小，电机性能越好，</a:t>
            </a:r>
            <a:r>
              <a:rPr lang="zh-CN" altLang="en-US">
                <a:latin typeface="Times New Roman" panose="02020603050405020304" pitchFamily="18" charset="0"/>
                <a:ea typeface="微软雅黑" panose="020B0503020204020204" pitchFamily="34" charset="-122"/>
                <a:sym typeface="Times New Roman" panose="02020603050405020304" pitchFamily="18" charset="0"/>
              </a:rPr>
              <a:t>特别是加上减速箱的电机，空载电流越小，说明减速箱做的越好，当然，减速比越大，同样的设计方式下，阻力越大。</a:t>
            </a:r>
            <a:endParaRPr lang="zh-CN" altLang="en-US">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endParaRPr>
          </a:p>
          <a:p>
            <a:r>
              <a:rPr lang="zh-CN" altLang="en-US">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额定电流：</a:t>
            </a:r>
          </a:p>
          <a:p>
            <a:r>
              <a:rPr lang="zh-CN" altLang="en-US">
                <a:latin typeface="Times New Roman" panose="02020603050405020304" pitchFamily="18" charset="0"/>
                <a:ea typeface="微软雅黑" panose="020B0503020204020204" pitchFamily="34" charset="-122"/>
                <a:sym typeface="Times New Roman" panose="02020603050405020304" pitchFamily="18" charset="0"/>
              </a:rPr>
              <a:t>        在额定电压下，额定功率状态下的电机工作电流。</a:t>
            </a:r>
          </a:p>
          <a:p>
            <a:r>
              <a:rPr lang="zh-CN" altLang="en-US">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起动电流：</a:t>
            </a:r>
          </a:p>
          <a:p>
            <a:r>
              <a:rPr lang="zh-CN" altLang="en-US">
                <a:latin typeface="Times New Roman" panose="02020603050405020304" pitchFamily="18" charset="0"/>
                <a:ea typeface="微软雅黑" panose="020B0503020204020204" pitchFamily="34" charset="-122"/>
                <a:sym typeface="Times New Roman" panose="02020603050405020304" pitchFamily="18" charset="0"/>
              </a:rPr>
              <a:t>        </a:t>
            </a:r>
            <a:r>
              <a:rPr lang="zh-CN">
                <a:latin typeface="Times New Roman" panose="02020603050405020304" pitchFamily="18" charset="0"/>
                <a:ea typeface="微软雅黑" panose="020B0503020204020204" pitchFamily="34" charset="-122"/>
                <a:sym typeface="Times New Roman" panose="02020603050405020304" pitchFamily="18" charset="0"/>
              </a:rPr>
              <a:t>电机在</a:t>
            </a:r>
            <a:r>
              <a:rPr lang="zh-CN" altLang="en-US">
                <a:latin typeface="Times New Roman" panose="02020603050405020304" pitchFamily="18" charset="0"/>
                <a:ea typeface="微软雅黑" panose="020B0503020204020204" pitchFamily="34" charset="-122"/>
                <a:sym typeface="Times New Roman" panose="02020603050405020304" pitchFamily="18" charset="0"/>
              </a:rPr>
              <a:t>额定电压下，额定频率下起动时的电流。一般数倍于额定电流。大的起动电流会引起电力网电压波动，影响用电设备的正常使用。这个参数也比较重要。转子的惯量在这更加体现。好的电机，在同样加速度下，起动电流较小。</a:t>
            </a:r>
          </a:p>
          <a:p>
            <a:r>
              <a:rPr lang="zh-CN" altLang="en-US">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最大转速或最大允许转速：</a:t>
            </a:r>
          </a:p>
          <a:p>
            <a:r>
              <a:rPr lang="zh-CN" altLang="en-US">
                <a:latin typeface="Times New Roman" panose="02020603050405020304" pitchFamily="18" charset="0"/>
                <a:ea typeface="微软雅黑" panose="020B0503020204020204" pitchFamily="34" charset="-122"/>
                <a:sym typeface="Times New Roman" panose="02020603050405020304" pitchFamily="18" charset="0"/>
              </a:rPr>
              <a:t>        最大转速就是不考虑扭矩和功率输出，可以实现的电机最大输出转速。这个参数对于表征速度范围和控制器的设计匹配有用。</a:t>
            </a:r>
          </a:p>
          <a:p>
            <a:r>
              <a:rPr lang="zh-CN" altLang="en-US">
                <a:latin typeface="Times New Roman" panose="02020603050405020304" pitchFamily="18" charset="0"/>
                <a:ea typeface="微软雅黑" panose="020B0503020204020204" pitchFamily="34" charset="-122"/>
                <a:sym typeface="Times New Roman" panose="02020603050405020304" pitchFamily="18" charset="0"/>
              </a:rPr>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sp>
        <p:nvSpPr>
          <p:cNvPr id="6" name="文本框 5"/>
          <p:cNvSpPr txBox="1"/>
          <p:nvPr/>
        </p:nvSpPr>
        <p:spPr>
          <a:xfrm>
            <a:off x="953930" y="181893"/>
            <a:ext cx="1727200" cy="558800"/>
          </a:xfrm>
          <a:prstGeom prst="rect">
            <a:avLst/>
          </a:prstGeom>
          <a:noFill/>
        </p:spPr>
        <p:txBody>
          <a:bodyPr wrap="none" rtlCol="0">
            <a:spAutoFit/>
          </a:bodyPr>
          <a:lstStyle/>
          <a:p>
            <a:pPr marL="0" marR="0" lvl="0" indent="0" algn="ctr" defTabSz="433705" rtl="0" eaLnBrk="1" fontAlgn="auto" latinLnBrk="0" hangingPunct="1">
              <a:lnSpc>
                <a:spcPct val="100000"/>
              </a:lnSpc>
              <a:spcBef>
                <a:spcPts val="0"/>
              </a:spcBef>
              <a:spcAft>
                <a:spcPts val="0"/>
              </a:spcAft>
              <a:buClrTx/>
              <a:buSzTx/>
              <a:buFontTx/>
              <a:buNone/>
              <a:defRPr/>
            </a:pPr>
            <a:r>
              <a:rPr lang="zh-CN" altLang="en-US" sz="3035" b="1"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机械培训</a:t>
            </a:r>
            <a:endParaRPr kumimoji="0" lang="zh-CN" altLang="en-US" sz="3035" b="1" i="0" u="none" strike="noStrike" kern="1200" cap="none" spc="0" normalizeH="0" baseline="0" noProof="0" dirty="0">
              <a:ln>
                <a:noFill/>
              </a:ln>
              <a:solidFill>
                <a:srgbClr val="1CADE4"/>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 name="文本框 1"/>
          <p:cNvSpPr txBox="1"/>
          <p:nvPr/>
        </p:nvSpPr>
        <p:spPr>
          <a:xfrm>
            <a:off x="337820" y="960755"/>
            <a:ext cx="1706880" cy="460375"/>
          </a:xfrm>
          <a:prstGeom prst="rect">
            <a:avLst/>
          </a:prstGeom>
          <a:noFill/>
        </p:spPr>
        <p:txBody>
          <a:bodyPr wrap="none" rtlCol="0" anchor="t">
            <a:spAutoFit/>
          </a:bodyPr>
          <a:lstStyle/>
          <a:p>
            <a:r>
              <a:rPr lang="zh-CN" altLang="en-US" sz="240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电机参数：</a:t>
            </a:r>
          </a:p>
        </p:txBody>
      </p:sp>
      <p:sp>
        <p:nvSpPr>
          <p:cNvPr id="13" name="文本框 12"/>
          <p:cNvSpPr txBox="1"/>
          <p:nvPr/>
        </p:nvSpPr>
        <p:spPr>
          <a:xfrm>
            <a:off x="836930" y="1511935"/>
            <a:ext cx="10518775" cy="3969385"/>
          </a:xfrm>
          <a:prstGeom prst="rect">
            <a:avLst/>
          </a:prstGeom>
          <a:noFill/>
        </p:spPr>
        <p:txBody>
          <a:bodyPr wrap="square" rtlCol="0">
            <a:spAutoFit/>
          </a:bodyPr>
          <a:lstStyle/>
          <a:p>
            <a:pPr lvl="0"/>
            <a:r>
              <a:rPr lang="zh-CN" altLang="en-US">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最大连续电流：</a:t>
            </a:r>
          </a:p>
          <a:p>
            <a:pPr lvl="0"/>
            <a:r>
              <a:rPr lang="zh-CN" altLang="en-US">
                <a:latin typeface="Times New Roman" panose="02020603050405020304" pitchFamily="18" charset="0"/>
                <a:ea typeface="微软雅黑" panose="020B0503020204020204" pitchFamily="34" charset="-122"/>
                <a:sym typeface="Times New Roman" panose="02020603050405020304" pitchFamily="18" charset="0"/>
              </a:rPr>
              <a:t>        这个电流主要指有反向外力时，比如有负载时出现的电流。一般这个电流和电压乘积小于额定功率，并不是说该电机就是有一个损耗比，而是长时间在大电流情况下工作如额定功率下，会导致温度升高，直接后果就是电阻增加，效率下降，并导致整体性能下降，而且有可能损坏设备。在这个值下工作，一般就可以保证长时间正常运转。</a:t>
            </a:r>
            <a:endParaRPr lang="zh-CN" altLang="en-US">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endParaRPr>
          </a:p>
          <a:p>
            <a:r>
              <a:rPr lang="zh-CN" altLang="en-US">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最大连续转矩：</a:t>
            </a:r>
          </a:p>
          <a:p>
            <a:r>
              <a:rPr lang="zh-CN" altLang="en-US">
                <a:latin typeface="Times New Roman" panose="02020603050405020304" pitchFamily="18" charset="0"/>
                <a:ea typeface="微软雅黑" panose="020B0503020204020204" pitchFamily="34" charset="-122"/>
                <a:sym typeface="Times New Roman" panose="02020603050405020304" pitchFamily="18" charset="0"/>
              </a:rPr>
              <a:t>        与最大连续电流的作用概率类似</a:t>
            </a:r>
          </a:p>
          <a:p>
            <a:r>
              <a:rPr lang="zh-CN" altLang="en-US">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最大输出功率：</a:t>
            </a:r>
          </a:p>
          <a:p>
            <a:r>
              <a:rPr lang="zh-CN" altLang="en-US">
                <a:latin typeface="Times New Roman" panose="02020603050405020304" pitchFamily="18" charset="0"/>
                <a:ea typeface="微软雅黑" panose="020B0503020204020204" pitchFamily="34" charset="-122"/>
                <a:sym typeface="Times New Roman" panose="02020603050405020304" pitchFamily="18" charset="0"/>
              </a:rPr>
              <a:t>       额定电压下最大输出功率。与额定功率的区别在于这个功率不考虑安全性，不是能长时间保持的值。</a:t>
            </a:r>
          </a:p>
          <a:p>
            <a:r>
              <a:rPr lang="zh-CN" altLang="en-US">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电机效率：</a:t>
            </a:r>
          </a:p>
          <a:p>
            <a:r>
              <a:rPr lang="zh-CN" altLang="en-US">
                <a:latin typeface="Times New Roman" panose="02020603050405020304" pitchFamily="18" charset="0"/>
                <a:ea typeface="微软雅黑" panose="020B0503020204020204" pitchFamily="34" charset="-122"/>
                <a:sym typeface="Times New Roman" panose="02020603050405020304" pitchFamily="18" charset="0"/>
              </a:rPr>
              <a:t>        电机效率指的是：</a:t>
            </a:r>
            <a:r>
              <a:rPr lang="zh-CN" altLang="en-US">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电机消耗的电能与转换成机械动能之比</a:t>
            </a:r>
            <a:r>
              <a:rPr lang="zh-CN" altLang="en-US">
                <a:latin typeface="Times New Roman" panose="02020603050405020304" pitchFamily="18" charset="0"/>
                <a:ea typeface="微软雅黑" panose="020B0503020204020204" pitchFamily="34" charset="-122"/>
                <a:sym typeface="Times New Roman" panose="02020603050405020304" pitchFamily="18" charset="0"/>
              </a:rPr>
              <a:t>。例如电机消耗的电能是</a:t>
            </a:r>
            <a:r>
              <a:rPr lang="en-US" altLang="zh-CN">
                <a:latin typeface="Times New Roman" panose="02020603050405020304" pitchFamily="18" charset="0"/>
                <a:ea typeface="微软雅黑" panose="020B0503020204020204" pitchFamily="34" charset="-122"/>
                <a:sym typeface="Times New Roman" panose="02020603050405020304" pitchFamily="18" charset="0"/>
              </a:rPr>
              <a:t>3000</a:t>
            </a:r>
            <a:r>
              <a:rPr lang="zh-CN" altLang="en-US">
                <a:latin typeface="Times New Roman" panose="02020603050405020304" pitchFamily="18" charset="0"/>
                <a:ea typeface="微软雅黑" panose="020B0503020204020204" pitchFamily="34" charset="-122"/>
                <a:sym typeface="Times New Roman" panose="02020603050405020304" pitchFamily="18" charset="0"/>
              </a:rPr>
              <a:t>瓦，而产生的机械动能是</a:t>
            </a:r>
            <a:r>
              <a:rPr lang="en-US" altLang="zh-CN">
                <a:latin typeface="Times New Roman" panose="02020603050405020304" pitchFamily="18" charset="0"/>
                <a:ea typeface="微软雅黑" panose="020B0503020204020204" pitchFamily="34" charset="-122"/>
                <a:sym typeface="Times New Roman" panose="02020603050405020304" pitchFamily="18" charset="0"/>
              </a:rPr>
              <a:t>2700</a:t>
            </a:r>
            <a:r>
              <a:rPr lang="zh-CN" altLang="en-US">
                <a:latin typeface="Times New Roman" panose="02020603050405020304" pitchFamily="18" charset="0"/>
                <a:ea typeface="微软雅黑" panose="020B0503020204020204" pitchFamily="34" charset="-122"/>
                <a:sym typeface="Times New Roman" panose="02020603050405020304" pitchFamily="18" charset="0"/>
              </a:rPr>
              <a:t>瓦，其效率就是</a:t>
            </a:r>
            <a:r>
              <a:rPr lang="en-US" altLang="zh-CN">
                <a:latin typeface="Times New Roman" panose="02020603050405020304" pitchFamily="18" charset="0"/>
                <a:ea typeface="微软雅黑" panose="020B0503020204020204" pitchFamily="34" charset="-122"/>
                <a:sym typeface="Times New Roman" panose="02020603050405020304" pitchFamily="18" charset="0"/>
              </a:rPr>
              <a:t>90%</a:t>
            </a: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a:p>
            <a:r>
              <a:rPr lang="zh-CN" altLang="en-US">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转子惯量：</a:t>
            </a:r>
          </a:p>
          <a:p>
            <a:r>
              <a:rPr lang="zh-CN" altLang="en-US">
                <a:latin typeface="Times New Roman" panose="02020603050405020304" pitchFamily="18" charset="0"/>
                <a:ea typeface="微软雅黑" panose="020B0503020204020204" pitchFamily="34" charset="-122"/>
                <a:sym typeface="Times New Roman" panose="02020603050405020304" pitchFamily="18" charset="0"/>
              </a:rPr>
              <a:t>        也称转子转动惯量，转动惯量是刚体绕轴转动时惯性的量度。</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sp>
        <p:nvSpPr>
          <p:cNvPr id="6" name="文本框 5"/>
          <p:cNvSpPr txBox="1"/>
          <p:nvPr/>
        </p:nvSpPr>
        <p:spPr>
          <a:xfrm>
            <a:off x="953930" y="181893"/>
            <a:ext cx="1727200" cy="558800"/>
          </a:xfrm>
          <a:prstGeom prst="rect">
            <a:avLst/>
          </a:prstGeom>
          <a:noFill/>
        </p:spPr>
        <p:txBody>
          <a:bodyPr wrap="none" rtlCol="0">
            <a:spAutoFit/>
          </a:bodyPr>
          <a:lstStyle/>
          <a:p>
            <a:pPr marL="0" marR="0" lvl="0" indent="0" algn="ctr" defTabSz="433705" rtl="0" eaLnBrk="1" fontAlgn="auto" latinLnBrk="0" hangingPunct="1">
              <a:lnSpc>
                <a:spcPct val="100000"/>
              </a:lnSpc>
              <a:spcBef>
                <a:spcPts val="0"/>
              </a:spcBef>
              <a:spcAft>
                <a:spcPts val="0"/>
              </a:spcAft>
              <a:buClrTx/>
              <a:buSzTx/>
              <a:buFontTx/>
              <a:buNone/>
              <a:defRPr/>
            </a:pPr>
            <a:r>
              <a:rPr lang="zh-CN" altLang="en-US" sz="3035" b="1"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机械培训</a:t>
            </a:r>
            <a:endParaRPr kumimoji="0" lang="zh-CN" altLang="en-US" sz="3035" b="1" i="0" u="none" strike="noStrike" kern="1200" cap="none" spc="0" normalizeH="0" baseline="0" noProof="0" dirty="0">
              <a:ln>
                <a:noFill/>
              </a:ln>
              <a:solidFill>
                <a:srgbClr val="1CADE4"/>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 name="文本框 1"/>
          <p:cNvSpPr txBox="1"/>
          <p:nvPr/>
        </p:nvSpPr>
        <p:spPr>
          <a:xfrm>
            <a:off x="337820" y="948690"/>
            <a:ext cx="1706880" cy="460375"/>
          </a:xfrm>
          <a:prstGeom prst="rect">
            <a:avLst/>
          </a:prstGeom>
          <a:noFill/>
        </p:spPr>
        <p:txBody>
          <a:bodyPr wrap="none" rtlCol="0" anchor="t">
            <a:spAutoFit/>
          </a:bodyPr>
          <a:lstStyle/>
          <a:p>
            <a:r>
              <a:rPr lang="zh-CN" altLang="en-US" sz="240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电机安装：</a:t>
            </a:r>
          </a:p>
        </p:txBody>
      </p:sp>
      <p:pic>
        <p:nvPicPr>
          <p:cNvPr id="3" name="图片 2"/>
          <p:cNvPicPr>
            <a:picLocks noChangeAspect="1"/>
          </p:cNvPicPr>
          <p:nvPr/>
        </p:nvPicPr>
        <p:blipFill>
          <a:blip r:embed="rId4"/>
          <a:stretch>
            <a:fillRect/>
          </a:stretch>
        </p:blipFill>
        <p:spPr>
          <a:xfrm>
            <a:off x="733425" y="2597785"/>
            <a:ext cx="5258435" cy="3545205"/>
          </a:xfrm>
          <a:prstGeom prst="rect">
            <a:avLst/>
          </a:prstGeom>
        </p:spPr>
      </p:pic>
      <p:sp>
        <p:nvSpPr>
          <p:cNvPr id="4" name="文本框 3"/>
          <p:cNvSpPr txBox="1"/>
          <p:nvPr/>
        </p:nvSpPr>
        <p:spPr>
          <a:xfrm>
            <a:off x="734060" y="1409065"/>
            <a:ext cx="10723880" cy="1198880"/>
          </a:xfrm>
          <a:prstGeom prst="rect">
            <a:avLst/>
          </a:prstGeom>
          <a:noFill/>
        </p:spPr>
        <p:txBody>
          <a:bodyPr wrap="square" rtlCol="0">
            <a:spAutoFit/>
          </a:bodyPr>
          <a:lstStyle/>
          <a:p>
            <a:r>
              <a:rPr lang="en-US" altLang="zh-CN">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a:latin typeface="Times New Roman" panose="02020603050405020304" pitchFamily="18" charset="0"/>
                <a:ea typeface="微软雅黑" panose="020B0503020204020204" pitchFamily="34" charset="-122"/>
                <a:sym typeface="Times New Roman" panose="02020603050405020304" pitchFamily="18" charset="0"/>
              </a:rPr>
              <a:t>电机安装板的设计一般要考虑三个方面：</a:t>
            </a:r>
            <a:r>
              <a:rPr lang="en-US" altLang="zh-CN">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、定位孔</a:t>
            </a:r>
            <a:r>
              <a:rPr lang="zh-CN" altLang="en-US">
                <a:latin typeface="Times New Roman" panose="02020603050405020304" pitchFamily="18" charset="0"/>
                <a:ea typeface="微软雅黑" panose="020B0503020204020204" pitchFamily="34" charset="-122"/>
                <a:sym typeface="Times New Roman" panose="02020603050405020304" pitchFamily="18" charset="0"/>
              </a:rPr>
              <a:t>：定位孔一般用于保证同轴度。电机安装面上一般都一圆形凸台结构，定位孔尺寸与该凸台一致，安装是孔与凸台紧配合，从而保证同心；</a:t>
            </a:r>
            <a:r>
              <a:rPr lang="en-US" altLang="zh-CN">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2</a:t>
            </a:r>
            <a:r>
              <a:rPr lang="zh-CN" altLang="en-US">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、安装孔：</a:t>
            </a:r>
            <a:r>
              <a:rPr lang="zh-CN" altLang="en-US">
                <a:latin typeface="Times New Roman" panose="02020603050405020304" pitchFamily="18" charset="0"/>
                <a:ea typeface="微软雅黑" panose="020B0503020204020204" pitchFamily="34" charset="-122"/>
                <a:sym typeface="Times New Roman" panose="02020603050405020304" pitchFamily="18" charset="0"/>
              </a:rPr>
              <a:t>用于安装螺栓的孔位；</a:t>
            </a:r>
            <a:r>
              <a:rPr lang="en-US" altLang="zh-CN">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3</a:t>
            </a:r>
            <a:r>
              <a:rPr lang="zh-CN" altLang="en-US">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、指示灯、拨码开关、线头等：</a:t>
            </a:r>
            <a:r>
              <a:rPr lang="zh-CN" altLang="en-US">
                <a:latin typeface="Times New Roman" panose="02020603050405020304" pitchFamily="18" charset="0"/>
                <a:ea typeface="微软雅黑" panose="020B0503020204020204" pitchFamily="34" charset="-122"/>
                <a:sym typeface="Times New Roman" panose="02020603050405020304" pitchFamily="18" charset="0"/>
              </a:rPr>
              <a:t>这一点要根据具体情况确定，安装结构不能遮挡指示灯，线头，拨码开关等需要经常使用的部位。</a:t>
            </a:r>
          </a:p>
        </p:txBody>
      </p:sp>
      <p:pic>
        <p:nvPicPr>
          <p:cNvPr id="5" name="图片 4"/>
          <p:cNvPicPr>
            <a:picLocks noChangeAspect="1"/>
          </p:cNvPicPr>
          <p:nvPr/>
        </p:nvPicPr>
        <p:blipFill>
          <a:blip r:embed="rId5"/>
          <a:srcRect l="28287" t="22745" r="20693" b="17230"/>
          <a:stretch>
            <a:fillRect/>
          </a:stretch>
        </p:blipFill>
        <p:spPr>
          <a:xfrm>
            <a:off x="6639560" y="2649220"/>
            <a:ext cx="5158740" cy="3413760"/>
          </a:xfrm>
          <a:prstGeom prst="rect">
            <a:avLst/>
          </a:prstGeom>
        </p:spPr>
      </p:pic>
      <p:sp>
        <p:nvSpPr>
          <p:cNvPr id="7" name="文本框 6"/>
          <p:cNvSpPr txBox="1"/>
          <p:nvPr/>
        </p:nvSpPr>
        <p:spPr>
          <a:xfrm>
            <a:off x="2411095" y="6177915"/>
            <a:ext cx="1325880" cy="368300"/>
          </a:xfrm>
          <a:prstGeom prst="rect">
            <a:avLst/>
          </a:prstGeom>
          <a:noFill/>
        </p:spPr>
        <p:txBody>
          <a:bodyPr wrap="non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电机尺寸图</a:t>
            </a:r>
          </a:p>
        </p:txBody>
      </p:sp>
      <p:sp>
        <p:nvSpPr>
          <p:cNvPr id="9" name="矩形 8"/>
          <p:cNvSpPr/>
          <p:nvPr/>
        </p:nvSpPr>
        <p:spPr>
          <a:xfrm>
            <a:off x="5497901" y="65972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文本框 10"/>
          <p:cNvSpPr txBox="1"/>
          <p:nvPr/>
        </p:nvSpPr>
        <p:spPr>
          <a:xfrm>
            <a:off x="8010525" y="6142990"/>
            <a:ext cx="1783080" cy="368300"/>
          </a:xfrm>
          <a:prstGeom prst="rect">
            <a:avLst/>
          </a:prstGeom>
          <a:noFill/>
        </p:spPr>
        <p:txBody>
          <a:bodyPr wrap="non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电机安装板实例</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sp>
        <p:nvSpPr>
          <p:cNvPr id="6" name="文本框 5"/>
          <p:cNvSpPr txBox="1"/>
          <p:nvPr/>
        </p:nvSpPr>
        <p:spPr>
          <a:xfrm>
            <a:off x="953930" y="181893"/>
            <a:ext cx="1727200" cy="558800"/>
          </a:xfrm>
          <a:prstGeom prst="rect">
            <a:avLst/>
          </a:prstGeom>
          <a:noFill/>
        </p:spPr>
        <p:txBody>
          <a:bodyPr wrap="none" rtlCol="0">
            <a:spAutoFit/>
          </a:bodyPr>
          <a:lstStyle/>
          <a:p>
            <a:pPr marL="0" marR="0" lvl="0" indent="0" algn="ctr" defTabSz="433705" rtl="0" eaLnBrk="1" fontAlgn="auto" latinLnBrk="0" hangingPunct="1">
              <a:lnSpc>
                <a:spcPct val="100000"/>
              </a:lnSpc>
              <a:spcBef>
                <a:spcPts val="0"/>
              </a:spcBef>
              <a:spcAft>
                <a:spcPts val="0"/>
              </a:spcAft>
              <a:buClrTx/>
              <a:buSzTx/>
              <a:buFontTx/>
              <a:buNone/>
              <a:defRPr/>
            </a:pPr>
            <a:r>
              <a:rPr lang="zh-CN" altLang="en-US" sz="3035" b="1"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机械培训</a:t>
            </a:r>
            <a:endParaRPr kumimoji="0" lang="zh-CN" altLang="en-US" sz="3035" b="1" i="0" u="none" strike="noStrike" kern="1200" cap="none" spc="0" normalizeH="0" baseline="0" noProof="0" dirty="0">
              <a:ln>
                <a:noFill/>
              </a:ln>
              <a:solidFill>
                <a:srgbClr val="1CADE4"/>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 name="文本框 1"/>
          <p:cNvSpPr txBox="1"/>
          <p:nvPr/>
        </p:nvSpPr>
        <p:spPr>
          <a:xfrm>
            <a:off x="337820" y="948690"/>
            <a:ext cx="1097280" cy="460375"/>
          </a:xfrm>
          <a:prstGeom prst="rect">
            <a:avLst/>
          </a:prstGeom>
          <a:noFill/>
        </p:spPr>
        <p:txBody>
          <a:bodyPr wrap="none" rtlCol="0" anchor="t">
            <a:spAutoFit/>
          </a:bodyPr>
          <a:lstStyle/>
          <a:p>
            <a:r>
              <a:rPr lang="zh-CN" altLang="en-US" sz="240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舵机：</a:t>
            </a:r>
          </a:p>
        </p:txBody>
      </p:sp>
      <p:sp>
        <p:nvSpPr>
          <p:cNvPr id="3" name="文本框 2"/>
          <p:cNvSpPr txBox="1"/>
          <p:nvPr/>
        </p:nvSpPr>
        <p:spPr>
          <a:xfrm>
            <a:off x="774065" y="1602740"/>
            <a:ext cx="6033135" cy="3138170"/>
          </a:xfrm>
          <a:prstGeom prst="rect">
            <a:avLst/>
          </a:prstGeom>
          <a:noFill/>
        </p:spPr>
        <p:txBody>
          <a:bodyPr wrap="square" rtlCol="0" anchor="t">
            <a:spAutoFit/>
          </a:bodyPr>
          <a:lstStyle/>
          <a:p>
            <a:r>
              <a:rPr lang="en-US" altLang="zh-CN">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舵机是一种位置（角度）伺服的驱动器</a:t>
            </a:r>
            <a:r>
              <a:rPr lang="zh-CN" altLang="en-US">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a:t>
            </a:r>
            <a:r>
              <a:rPr>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舵机主要适用于那些需要角度不断变化并可以保持的控制系统</a:t>
            </a:r>
            <a:r>
              <a:rPr>
                <a:latin typeface="Times New Roman" panose="02020603050405020304" pitchFamily="18" charset="0"/>
                <a:ea typeface="微软雅黑" panose="020B0503020204020204" pitchFamily="34" charset="-122"/>
                <a:sym typeface="Times New Roman" panose="02020603050405020304" pitchFamily="18" charset="0"/>
              </a:rPr>
              <a:t>,比如人形机器人的手臂和腿,车模和航模的方向控制。舵机的控制信号实际上是一个脉冲宽度调制信号( PWM信号),该信号可由FP-GA器件、模拟电路或单片机产生。</a:t>
            </a:r>
          </a:p>
          <a:p>
            <a:r>
              <a:rPr>
                <a:latin typeface="Times New Roman" panose="02020603050405020304" pitchFamily="18" charset="0"/>
                <a:ea typeface="微软雅黑" panose="020B0503020204020204" pitchFamily="34" charset="-122"/>
                <a:sym typeface="Times New Roman" panose="02020603050405020304" pitchFamily="18" charset="0"/>
              </a:rPr>
              <a:t>        厂商所提供的舵机规格资料，都会包含外形尺寸(mm)、扭力(kgf.cm)、速度(秒/60°)、测试电压(V)及重量(g)等基本资料。扭力的单位是N·m，意思是在摆臂长度 1 公分处，能吊起几公斤重的物体。这就是力臂的观念，因此摆臂长度愈长，则扭力愈小。速度的单位是 sec/60°，意思是舵机转动 60°所需要的时间。</a:t>
            </a:r>
          </a:p>
        </p:txBody>
      </p:sp>
      <p:sp>
        <p:nvSpPr>
          <p:cNvPr id="7" name="文本框 6"/>
          <p:cNvSpPr txBox="1"/>
          <p:nvPr/>
        </p:nvSpPr>
        <p:spPr>
          <a:xfrm>
            <a:off x="9088120" y="3394075"/>
            <a:ext cx="1325880" cy="368300"/>
          </a:xfrm>
          <a:prstGeom prst="rect">
            <a:avLst/>
          </a:prstGeom>
          <a:noFill/>
        </p:spPr>
        <p:txBody>
          <a:bodyPr wrap="non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舵机和舵盘</a:t>
            </a:r>
          </a:p>
        </p:txBody>
      </p:sp>
      <p:sp>
        <p:nvSpPr>
          <p:cNvPr id="11" name="文本框 10"/>
          <p:cNvSpPr txBox="1"/>
          <p:nvPr/>
        </p:nvSpPr>
        <p:spPr>
          <a:xfrm>
            <a:off x="8865235" y="6144895"/>
            <a:ext cx="1783080" cy="368300"/>
          </a:xfrm>
          <a:prstGeom prst="rect">
            <a:avLst/>
          </a:prstGeom>
          <a:noFill/>
        </p:spPr>
        <p:txBody>
          <a:bodyPr wrap="non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舵机和舵机支架</a:t>
            </a:r>
          </a:p>
        </p:txBody>
      </p:sp>
      <p:pic>
        <p:nvPicPr>
          <p:cNvPr id="5" name="图片 4"/>
          <p:cNvPicPr>
            <a:picLocks noChangeAspect="1"/>
          </p:cNvPicPr>
          <p:nvPr/>
        </p:nvPicPr>
        <p:blipFill>
          <a:blip r:embed="rId4"/>
          <a:stretch>
            <a:fillRect/>
          </a:stretch>
        </p:blipFill>
        <p:spPr>
          <a:xfrm>
            <a:off x="7726045" y="948690"/>
            <a:ext cx="4061460" cy="2286000"/>
          </a:xfrm>
          <a:prstGeom prst="rect">
            <a:avLst/>
          </a:prstGeom>
        </p:spPr>
      </p:pic>
      <p:pic>
        <p:nvPicPr>
          <p:cNvPr id="8" name="图片 7"/>
          <p:cNvPicPr>
            <a:picLocks noChangeAspect="1"/>
          </p:cNvPicPr>
          <p:nvPr/>
        </p:nvPicPr>
        <p:blipFill>
          <a:blip r:embed="rId5"/>
          <a:stretch>
            <a:fillRect/>
          </a:stretch>
        </p:blipFill>
        <p:spPr>
          <a:xfrm>
            <a:off x="8528050" y="3698875"/>
            <a:ext cx="2446020" cy="24460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9"/>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33705"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sp>
        <p:nvSpPr>
          <p:cNvPr id="6" name="文本框 5"/>
          <p:cNvSpPr txBox="1"/>
          <p:nvPr/>
        </p:nvSpPr>
        <p:spPr>
          <a:xfrm>
            <a:off x="953930" y="181893"/>
            <a:ext cx="1727200" cy="558800"/>
          </a:xfrm>
          <a:prstGeom prst="rect">
            <a:avLst/>
          </a:prstGeom>
          <a:noFill/>
        </p:spPr>
        <p:txBody>
          <a:bodyPr wrap="none" rtlCol="0">
            <a:spAutoFit/>
          </a:bodyPr>
          <a:lstStyle/>
          <a:p>
            <a:pPr marL="0" marR="0" lvl="0" indent="0" algn="ctr" defTabSz="433705" rtl="0" eaLnBrk="1" fontAlgn="auto" latinLnBrk="0" hangingPunct="1">
              <a:lnSpc>
                <a:spcPct val="100000"/>
              </a:lnSpc>
              <a:spcBef>
                <a:spcPts val="0"/>
              </a:spcBef>
              <a:spcAft>
                <a:spcPts val="0"/>
              </a:spcAft>
              <a:buClrTx/>
              <a:buSzTx/>
              <a:buFontTx/>
              <a:buNone/>
              <a:defRPr/>
            </a:pPr>
            <a:r>
              <a:rPr lang="zh-CN" altLang="en-US" sz="3035" b="1" dirty="0">
                <a:solidFill>
                  <a:srgbClr val="1CADE4"/>
                </a:solidFill>
                <a:latin typeface="Times New Roman" panose="02020603050405020304" pitchFamily="18" charset="0"/>
                <a:ea typeface="微软雅黑" panose="020B0503020204020204" pitchFamily="34" charset="-122"/>
                <a:cs typeface="+mn-ea"/>
                <a:sym typeface="Times New Roman" panose="02020603050405020304" pitchFamily="18" charset="0"/>
              </a:rPr>
              <a:t>机械培训</a:t>
            </a:r>
            <a:endParaRPr kumimoji="0" lang="zh-CN" altLang="en-US" sz="3035" b="1" i="0" u="none" strike="noStrike" kern="1200" cap="none" spc="0" normalizeH="0" baseline="0" noProof="0" dirty="0">
              <a:ln>
                <a:noFill/>
              </a:ln>
              <a:solidFill>
                <a:srgbClr val="1CADE4"/>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sp>
        <p:nvSpPr>
          <p:cNvPr id="2" name="文本框 1"/>
          <p:cNvSpPr txBox="1"/>
          <p:nvPr/>
        </p:nvSpPr>
        <p:spPr>
          <a:xfrm>
            <a:off x="337820" y="948690"/>
            <a:ext cx="1097280" cy="460375"/>
          </a:xfrm>
          <a:prstGeom prst="rect">
            <a:avLst/>
          </a:prstGeom>
          <a:noFill/>
        </p:spPr>
        <p:txBody>
          <a:bodyPr wrap="none" rtlCol="0" anchor="t">
            <a:spAutoFit/>
          </a:bodyPr>
          <a:lstStyle/>
          <a:p>
            <a:r>
              <a:rPr lang="zh-CN" altLang="en-US" sz="240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结语：</a:t>
            </a:r>
          </a:p>
        </p:txBody>
      </p:sp>
      <p:sp>
        <p:nvSpPr>
          <p:cNvPr id="3" name="文本框 2"/>
          <p:cNvSpPr txBox="1"/>
          <p:nvPr/>
        </p:nvSpPr>
        <p:spPr>
          <a:xfrm>
            <a:off x="726440" y="1519555"/>
            <a:ext cx="6033135" cy="3969385"/>
          </a:xfrm>
          <a:prstGeom prst="rect">
            <a:avLst/>
          </a:prstGeom>
          <a:noFill/>
        </p:spPr>
        <p:txBody>
          <a:bodyPr wrap="square" rtlCol="0" anchor="t">
            <a:spAutoFit/>
          </a:bodyPr>
          <a:lstStyle/>
          <a:p>
            <a:r>
              <a:rPr lang="en-US" altLang="zh-CN">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a:latin typeface="Times New Roman" panose="02020603050405020304" pitchFamily="18" charset="0"/>
                <a:ea typeface="微软雅黑" panose="020B0503020204020204" pitchFamily="34" charset="-122"/>
                <a:sym typeface="Times New Roman" panose="02020603050405020304" pitchFamily="18" charset="0"/>
              </a:rPr>
              <a:t>这一</a:t>
            </a:r>
            <a:r>
              <a:rPr lang="en-US" altLang="zh-CN">
                <a:latin typeface="Times New Roman" panose="02020603050405020304" pitchFamily="18" charset="0"/>
                <a:ea typeface="微软雅黑" panose="020B0503020204020204" pitchFamily="34" charset="-122"/>
                <a:sym typeface="Times New Roman" panose="02020603050405020304" pitchFamily="18" charset="0"/>
              </a:rPr>
              <a:t>PPT</a:t>
            </a:r>
            <a:r>
              <a:rPr lang="zh-CN" altLang="en-US">
                <a:latin typeface="Times New Roman" panose="02020603050405020304" pitchFamily="18" charset="0"/>
                <a:ea typeface="微软雅黑" panose="020B0503020204020204" pitchFamily="34" charset="-122"/>
                <a:sym typeface="Times New Roman" panose="02020603050405020304" pitchFamily="18" charset="0"/>
              </a:rPr>
              <a:t>只是对机械结构设计常用的零件做一个科普性的介绍。如果要深入了解，最好自行查询相关资料。</a:t>
            </a:r>
          </a:p>
          <a:p>
            <a:r>
              <a:rPr lang="zh-CN" altLang="en-US">
                <a:latin typeface="Times New Roman" panose="02020603050405020304" pitchFamily="18" charset="0"/>
                <a:ea typeface="微软雅黑" panose="020B0503020204020204" pitchFamily="34" charset="-122"/>
                <a:sym typeface="Times New Roman" panose="02020603050405020304" pitchFamily="18" charset="0"/>
              </a:rPr>
              <a:t>        右图所示为</a:t>
            </a:r>
            <a:r>
              <a:rPr lang="zh-CN" altLang="en-US">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机械设计手册</a:t>
            </a:r>
            <a:r>
              <a:rPr lang="zh-CN" altLang="en-US">
                <a:latin typeface="Times New Roman" panose="02020603050405020304" pitchFamily="18" charset="0"/>
                <a:ea typeface="微软雅黑" panose="020B0503020204020204" pitchFamily="34" charset="-122"/>
                <a:sym typeface="Times New Roman" panose="02020603050405020304" pitchFamily="18" charset="0"/>
              </a:rPr>
              <a:t>，主要供机械设计者查询使用。本书全面系统地介绍了常规设计、机电一体化与控制技术和现代设计方法及其应用等内容。具有内容先进、信息量大、取材广、规格全，实用性强，数据可靠，使用方便等特点。全书分6卷52篇，内容有：常用设计资料、机械零部件设计（连接、紧固与传动）、机械零部件设计（轴系、支承与其他）、流体传动与控制、机电一体化及控制技术、现代设计理论与方法等。</a:t>
            </a:r>
          </a:p>
          <a:p>
            <a:r>
              <a:rPr lang="zh-CN" altLang="en-US">
                <a:latin typeface="Times New Roman" panose="02020603050405020304" pitchFamily="18" charset="0"/>
                <a:ea typeface="微软雅黑" panose="020B0503020204020204" pitchFamily="34" charset="-122"/>
                <a:sym typeface="Times New Roman" panose="02020603050405020304" pitchFamily="18" charset="0"/>
              </a:rPr>
              <a:t>         最后，机械结构设计能力需要在实践当中提升，尤其是对各种结构性能的把握，只有足够的经验积累，才能在设计当中游刃有余的使用。</a:t>
            </a:r>
          </a:p>
          <a:p>
            <a:r>
              <a:rPr lang="en-US" altLang="zh-CN">
                <a:latin typeface="Times New Roman" panose="02020603050405020304" pitchFamily="18" charset="0"/>
                <a:ea typeface="微软雅黑" panose="020B0503020204020204" pitchFamily="34" charset="-122"/>
                <a:sym typeface="Times New Roman" panose="02020603050405020304" pitchFamily="18" charset="0"/>
              </a:rPr>
              <a:t>   </a:t>
            </a: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4" name="图片 3"/>
          <p:cNvPicPr>
            <a:picLocks noChangeAspect="1"/>
          </p:cNvPicPr>
          <p:nvPr/>
        </p:nvPicPr>
        <p:blipFill>
          <a:blip r:embed="rId4"/>
          <a:stretch>
            <a:fillRect/>
          </a:stretch>
        </p:blipFill>
        <p:spPr>
          <a:xfrm>
            <a:off x="7591425" y="1409065"/>
            <a:ext cx="3810000" cy="3810000"/>
          </a:xfrm>
          <a:prstGeom prst="rect">
            <a:avLst/>
          </a:prstGeom>
        </p:spPr>
      </p:pic>
      <p:sp>
        <p:nvSpPr>
          <p:cNvPr id="9" name="文本框 8"/>
          <p:cNvSpPr txBox="1"/>
          <p:nvPr/>
        </p:nvSpPr>
        <p:spPr>
          <a:xfrm>
            <a:off x="8745220" y="5306060"/>
            <a:ext cx="1554480" cy="368300"/>
          </a:xfrm>
          <a:prstGeom prst="rect">
            <a:avLst/>
          </a:prstGeom>
          <a:noFill/>
        </p:spPr>
        <p:txBody>
          <a:bodyPr wrap="none" rtlCol="0" anchor="t">
            <a:spAutoFit/>
          </a:bodyPr>
          <a:lstStyle/>
          <a:p>
            <a:r>
              <a:rPr lang="zh-CN" altLang="en-US">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机械设计手册</a:t>
            </a: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8"/>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2" name="文本框 51"/>
          <p:cNvSpPr txBox="1"/>
          <p:nvPr/>
        </p:nvSpPr>
        <p:spPr>
          <a:xfrm>
            <a:off x="1323527" y="168190"/>
            <a:ext cx="955040" cy="55880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3035">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管材</a:t>
            </a:r>
            <a:endParaRPr kumimoji="0" lang="en-US" altLang="zh-CN" sz="3035" b="1" i="0" u="none" strike="noStrike" kern="1200" cap="none" spc="0" normalizeH="0" baseline="0" noProof="0" dirty="0">
              <a:ln>
                <a:noFill/>
              </a:ln>
              <a:solidFill>
                <a:prstClr val="white">
                  <a:lumMod val="65000"/>
                  <a:lumOff val="35000"/>
                </a:prstClr>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sp>
        <p:nvSpPr>
          <p:cNvPr id="5" name="文本框 4"/>
          <p:cNvSpPr txBox="1"/>
          <p:nvPr/>
        </p:nvSpPr>
        <p:spPr>
          <a:xfrm>
            <a:off x="4793615" y="1038860"/>
            <a:ext cx="6356350" cy="3784600"/>
          </a:xfrm>
          <a:prstGeom prst="rect">
            <a:avLst/>
          </a:prstGeom>
          <a:noFill/>
        </p:spPr>
        <p:txBody>
          <a:bodyPr wrap="square" rtlCol="0">
            <a:spAutoFit/>
          </a:bodyPr>
          <a:lstStyle/>
          <a:p>
            <a:endParaRPr lang="zh-CN" altLang="en-US" sz="2000" b="1"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endParaRPr>
          </a:p>
          <a:p>
            <a:pPr marL="800100" lvl="1" indent="-342900">
              <a:buFont typeface="Wingdings" panose="05000000000000000000" charset="0"/>
              <a:buChar char="u"/>
            </a:pPr>
            <a:r>
              <a:rPr lang="zh-CN" altLang="en-US" sz="20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简介：</a:t>
            </a:r>
          </a:p>
          <a:p>
            <a:pPr lvl="1"/>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0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型材具有设计灵活，装配方便的特点，但是型材质量大，装配精度低，一</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般不作为机器人构建材料，而</a:t>
            </a:r>
            <a:r>
              <a:rPr lang="zh-CN" altLang="en-US" sz="2000" dirty="0">
                <a:solidFill>
                  <a:srgbClr val="FF0000"/>
                </a:solidFill>
                <a:latin typeface="Times New Roman" panose="02020603050405020304" pitchFamily="18" charset="0"/>
                <a:ea typeface="微软雅黑" panose="020B0503020204020204" pitchFamily="34" charset="-122"/>
                <a:sym typeface="Times New Roman" panose="02020603050405020304" pitchFamily="18" charset="0"/>
              </a:rPr>
              <a:t>用于搭建场地或是测试机构</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a:t>
            </a:r>
          </a:p>
          <a:p>
            <a:pPr lvl="1"/>
            <a:r>
              <a:rPr lang="en-US" altLang="zh-CN" sz="2000" dirty="0">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型材为标准件，购买相应规格的型材使用。安装需要搭配船型螺母和角码。</a:t>
            </a:r>
          </a:p>
          <a:p>
            <a:pPr marL="800100" lvl="1" indent="-342900">
              <a:buFont typeface="Wingdings" panose="05000000000000000000" charset="0"/>
              <a:buChar char="u"/>
            </a:pPr>
            <a:r>
              <a:rPr lang="zh-CN" altLang="en-US" sz="20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规格介绍：</a:t>
            </a:r>
          </a:p>
          <a:p>
            <a:pPr lvl="1"/>
            <a:r>
              <a:rPr lang="zh-CN" altLang="en-US" sz="2000" dirty="0">
                <a:latin typeface="Times New Roman" panose="02020603050405020304" pitchFamily="18" charset="0"/>
                <a:ea typeface="微软雅黑" panose="020B0503020204020204" pitchFamily="34" charset="-122"/>
                <a:sym typeface="Times New Roman" panose="02020603050405020304" pitchFamily="18" charset="0"/>
              </a:rPr>
              <a:t>        铝型材规格一般表示为长×宽。</a:t>
            </a:r>
          </a:p>
          <a:p>
            <a:pPr marL="800100" lvl="1" indent="-342900">
              <a:buFont typeface="Wingdings" panose="05000000000000000000" charset="0"/>
              <a:buChar char="u"/>
            </a:pPr>
            <a:r>
              <a:rPr lang="zh-CN" altLang="en-US" sz="20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注意事项：</a:t>
            </a:r>
          </a:p>
          <a:p>
            <a:pPr lvl="1"/>
            <a:r>
              <a:rPr lang="zh-CN" altLang="en-US" sz="2000"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0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0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0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、船型螺母没有防松功能，容易松。</a:t>
            </a:r>
          </a:p>
          <a:p>
            <a:endParaRPr lang="zh-CN" altLang="en-US" sz="20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6" name="图片 5"/>
          <p:cNvPicPr>
            <a:picLocks noChangeAspect="1"/>
          </p:cNvPicPr>
          <p:nvPr/>
        </p:nvPicPr>
        <p:blipFill>
          <a:blip r:embed="rId4"/>
          <a:stretch>
            <a:fillRect/>
          </a:stretch>
        </p:blipFill>
        <p:spPr>
          <a:xfrm>
            <a:off x="599440" y="3997960"/>
            <a:ext cx="3576320" cy="2317115"/>
          </a:xfrm>
          <a:prstGeom prst="rect">
            <a:avLst/>
          </a:prstGeom>
        </p:spPr>
      </p:pic>
      <p:sp>
        <p:nvSpPr>
          <p:cNvPr id="7" name="文本框 6"/>
          <p:cNvSpPr txBox="1"/>
          <p:nvPr/>
        </p:nvSpPr>
        <p:spPr>
          <a:xfrm>
            <a:off x="1814830" y="6290310"/>
            <a:ext cx="1097280" cy="368300"/>
          </a:xfrm>
          <a:prstGeom prst="rect">
            <a:avLst/>
          </a:prstGeom>
          <a:noFill/>
        </p:spPr>
        <p:txBody>
          <a:bodyPr wrap="non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各类型材</a:t>
            </a:r>
          </a:p>
        </p:txBody>
      </p:sp>
      <p:sp>
        <p:nvSpPr>
          <p:cNvPr id="8" name="文本框 7"/>
          <p:cNvSpPr txBox="1"/>
          <p:nvPr/>
        </p:nvSpPr>
        <p:spPr>
          <a:xfrm>
            <a:off x="2067560" y="3645535"/>
            <a:ext cx="640080" cy="368300"/>
          </a:xfrm>
          <a:prstGeom prst="rect">
            <a:avLst/>
          </a:prstGeom>
          <a:noFill/>
        </p:spPr>
        <p:txBody>
          <a:bodyPr wrap="non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型材</a:t>
            </a:r>
          </a:p>
        </p:txBody>
      </p:sp>
      <p:pic>
        <p:nvPicPr>
          <p:cNvPr id="3" name="图片 2"/>
          <p:cNvPicPr>
            <a:picLocks noChangeAspect="1"/>
          </p:cNvPicPr>
          <p:nvPr/>
        </p:nvPicPr>
        <p:blipFill>
          <a:blip r:embed="rId5"/>
          <a:stretch>
            <a:fillRect/>
          </a:stretch>
        </p:blipFill>
        <p:spPr>
          <a:xfrm>
            <a:off x="289560" y="1381760"/>
            <a:ext cx="3885565" cy="2263775"/>
          </a:xfrm>
          <a:prstGeom prst="rect">
            <a:avLst/>
          </a:prstGeom>
        </p:spPr>
      </p:pic>
      <p:sp>
        <p:nvSpPr>
          <p:cNvPr id="4" name="文本框 3"/>
          <p:cNvSpPr txBox="1"/>
          <p:nvPr/>
        </p:nvSpPr>
        <p:spPr>
          <a:xfrm>
            <a:off x="337820" y="842010"/>
            <a:ext cx="1097280" cy="460375"/>
          </a:xfrm>
          <a:prstGeom prst="rect">
            <a:avLst/>
          </a:prstGeom>
          <a:noFill/>
        </p:spPr>
        <p:txBody>
          <a:bodyPr wrap="none" rtlCol="0" anchor="t">
            <a:spAutoFit/>
          </a:bodyPr>
          <a:lstStyle/>
          <a:p>
            <a:pPr algn="l"/>
            <a:r>
              <a:rPr lang="zh-CN" altLang="en-US" sz="2400" b="1">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型材：</a:t>
            </a: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8"/>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2" name="文本框 51"/>
          <p:cNvSpPr txBox="1"/>
          <p:nvPr/>
        </p:nvSpPr>
        <p:spPr>
          <a:xfrm>
            <a:off x="1323527" y="168190"/>
            <a:ext cx="955040" cy="55880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3035">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管材</a:t>
            </a:r>
            <a:endParaRPr kumimoji="0" lang="en-US" altLang="zh-CN" sz="3035" b="1" i="0" u="none" strike="noStrike" kern="1200" cap="none" spc="0" normalizeH="0" baseline="0" noProof="0" dirty="0">
              <a:ln>
                <a:noFill/>
              </a:ln>
              <a:solidFill>
                <a:prstClr val="white">
                  <a:lumMod val="65000"/>
                  <a:lumOff val="35000"/>
                </a:prstClr>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sp>
        <p:nvSpPr>
          <p:cNvPr id="5" name="文本框 4"/>
          <p:cNvSpPr txBox="1"/>
          <p:nvPr/>
        </p:nvSpPr>
        <p:spPr>
          <a:xfrm>
            <a:off x="672465" y="1302385"/>
            <a:ext cx="10612120" cy="1014730"/>
          </a:xfrm>
          <a:prstGeom prst="rect">
            <a:avLst/>
          </a:prstGeom>
          <a:noFill/>
        </p:spPr>
        <p:txBody>
          <a:bodyPr wrap="square" rtlCol="0">
            <a:spAutoFit/>
          </a:bodyPr>
          <a:lstStyle/>
          <a:p>
            <a:r>
              <a:rPr lang="en-US" altLang="zh-CN" sz="20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0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如下左图所示为型材螺母安装示意图，中间图为角码安装实例。另外，型材角码具有多种类型，使用不同类型的角码，可以将型材组合成任意形状，且安装和拆卸都十分方便，可重复多次使用，使用方式自由多变。</a:t>
            </a:r>
          </a:p>
        </p:txBody>
      </p:sp>
      <p:sp>
        <p:nvSpPr>
          <p:cNvPr id="7" name="文本框 6"/>
          <p:cNvSpPr txBox="1"/>
          <p:nvPr/>
        </p:nvSpPr>
        <p:spPr>
          <a:xfrm>
            <a:off x="987425" y="5756910"/>
            <a:ext cx="2011680" cy="368300"/>
          </a:xfrm>
          <a:prstGeom prst="rect">
            <a:avLst/>
          </a:prstGeom>
          <a:noFill/>
        </p:spPr>
        <p:txBody>
          <a:bodyPr wrap="non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船型螺母安装示例</a:t>
            </a:r>
          </a:p>
        </p:txBody>
      </p:sp>
      <p:pic>
        <p:nvPicPr>
          <p:cNvPr id="2" name="图片 1"/>
          <p:cNvPicPr>
            <a:picLocks noChangeAspect="1"/>
          </p:cNvPicPr>
          <p:nvPr/>
        </p:nvPicPr>
        <p:blipFill>
          <a:blip r:embed="rId4"/>
          <a:stretch>
            <a:fillRect/>
          </a:stretch>
        </p:blipFill>
        <p:spPr>
          <a:xfrm>
            <a:off x="541020" y="2673985"/>
            <a:ext cx="2904490" cy="2904490"/>
          </a:xfrm>
          <a:prstGeom prst="rect">
            <a:avLst/>
          </a:prstGeom>
        </p:spPr>
      </p:pic>
      <p:pic>
        <p:nvPicPr>
          <p:cNvPr id="3" name="图片 2"/>
          <p:cNvPicPr>
            <a:picLocks noChangeAspect="1"/>
          </p:cNvPicPr>
          <p:nvPr/>
        </p:nvPicPr>
        <p:blipFill>
          <a:blip r:embed="rId5"/>
          <a:stretch>
            <a:fillRect/>
          </a:stretch>
        </p:blipFill>
        <p:spPr>
          <a:xfrm>
            <a:off x="4469765" y="2673985"/>
            <a:ext cx="3016885" cy="3016885"/>
          </a:xfrm>
          <a:prstGeom prst="rect">
            <a:avLst/>
          </a:prstGeom>
        </p:spPr>
      </p:pic>
      <p:sp>
        <p:nvSpPr>
          <p:cNvPr id="9" name="文本框 8"/>
          <p:cNvSpPr txBox="1"/>
          <p:nvPr/>
        </p:nvSpPr>
        <p:spPr>
          <a:xfrm>
            <a:off x="5201285" y="5756910"/>
            <a:ext cx="1554480" cy="368300"/>
          </a:xfrm>
          <a:prstGeom prst="rect">
            <a:avLst/>
          </a:prstGeom>
          <a:noFill/>
        </p:spPr>
        <p:txBody>
          <a:bodyPr wrap="non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角码安装示例</a:t>
            </a:r>
          </a:p>
        </p:txBody>
      </p:sp>
      <p:pic>
        <p:nvPicPr>
          <p:cNvPr id="4" name="图片 3"/>
          <p:cNvPicPr>
            <a:picLocks noChangeAspect="1"/>
          </p:cNvPicPr>
          <p:nvPr/>
        </p:nvPicPr>
        <p:blipFill>
          <a:blip r:embed="rId6"/>
          <a:stretch>
            <a:fillRect/>
          </a:stretch>
        </p:blipFill>
        <p:spPr>
          <a:xfrm>
            <a:off x="8193405" y="2637155"/>
            <a:ext cx="3091180" cy="3091180"/>
          </a:xfrm>
          <a:prstGeom prst="rect">
            <a:avLst/>
          </a:prstGeom>
        </p:spPr>
      </p:pic>
      <p:sp>
        <p:nvSpPr>
          <p:cNvPr id="6" name="文本框 5"/>
          <p:cNvSpPr txBox="1"/>
          <p:nvPr/>
        </p:nvSpPr>
        <p:spPr>
          <a:xfrm>
            <a:off x="9190355" y="5756910"/>
            <a:ext cx="1097280" cy="368300"/>
          </a:xfrm>
          <a:prstGeom prst="rect">
            <a:avLst/>
          </a:prstGeom>
          <a:noFill/>
        </p:spPr>
        <p:txBody>
          <a:bodyPr wrap="none" rtlCol="0">
            <a:spAutoFit/>
          </a:bodyPr>
          <a:lstStyle/>
          <a:p>
            <a:r>
              <a:rPr lang="zh-CN" altLang="en-US">
                <a:latin typeface="Times New Roman" panose="02020603050405020304" pitchFamily="18" charset="0"/>
                <a:ea typeface="微软雅黑" panose="020B0503020204020204" pitchFamily="34" charset="-122"/>
                <a:sym typeface="Times New Roman" panose="02020603050405020304" pitchFamily="18" charset="0"/>
              </a:rPr>
              <a:t>其他角码</a:t>
            </a:r>
          </a:p>
        </p:txBody>
      </p:sp>
      <p:sp>
        <p:nvSpPr>
          <p:cNvPr id="11" name="文本框 10"/>
          <p:cNvSpPr txBox="1"/>
          <p:nvPr/>
        </p:nvSpPr>
        <p:spPr>
          <a:xfrm>
            <a:off x="337820" y="842010"/>
            <a:ext cx="1097280" cy="460375"/>
          </a:xfrm>
          <a:prstGeom prst="rect">
            <a:avLst/>
          </a:prstGeom>
          <a:noFill/>
        </p:spPr>
        <p:txBody>
          <a:bodyPr wrap="none" rtlCol="0" anchor="t">
            <a:spAutoFit/>
          </a:bodyPr>
          <a:lstStyle/>
          <a:p>
            <a:pPr algn="l"/>
            <a:r>
              <a:rPr lang="zh-CN" altLang="en-US" sz="2400" b="1">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型材：</a:t>
            </a: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96910" y="162225"/>
            <a:ext cx="8893755"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矩形 47"/>
          <p:cNvSpPr/>
          <p:nvPr/>
        </p:nvSpPr>
        <p:spPr>
          <a:xfrm>
            <a:off x="1340" y="162225"/>
            <a:ext cx="240922"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矩形 48"/>
          <p:cNvSpPr/>
          <p:nvPr/>
        </p:nvSpPr>
        <p:spPr>
          <a:xfrm>
            <a:off x="273997" y="162225"/>
            <a:ext cx="64153" cy="56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black">
                  <a:lumMod val="65000"/>
                </a:prstClr>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矩形 49"/>
          <p:cNvSpPr/>
          <p:nvPr/>
        </p:nvSpPr>
        <p:spPr>
          <a:xfrm>
            <a:off x="1341" y="6635308"/>
            <a:ext cx="12189324" cy="85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95"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2" name="文本框 51"/>
          <p:cNvSpPr txBox="1"/>
          <p:nvPr/>
        </p:nvSpPr>
        <p:spPr>
          <a:xfrm>
            <a:off x="1323527" y="168190"/>
            <a:ext cx="955040" cy="55880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3035" dirty="0">
                <a:solidFill>
                  <a:srgbClr val="1CADE4"/>
                </a:solidFill>
                <a:latin typeface="Times New Roman" panose="02020603050405020304" pitchFamily="18" charset="0"/>
                <a:ea typeface="微软雅黑" panose="020B0503020204020204" pitchFamily="34" charset="-122"/>
                <a:sym typeface="Times New Roman" panose="02020603050405020304" pitchFamily="18" charset="0"/>
              </a:rPr>
              <a:t>板材</a:t>
            </a:r>
            <a:endParaRPr kumimoji="0" lang="en-US" altLang="zh-CN" sz="3035" b="1" i="0" u="none" strike="noStrike" kern="1200" cap="none" spc="0" normalizeH="0" baseline="0" noProof="0" dirty="0">
              <a:ln>
                <a:noFill/>
              </a:ln>
              <a:solidFill>
                <a:prstClr val="white">
                  <a:lumMod val="65000"/>
                  <a:lumOff val="35000"/>
                </a:prstClr>
              </a:solidFill>
              <a:effectLst/>
              <a:uLnTx/>
              <a:uFillTx/>
              <a:latin typeface="Times New Roman" panose="02020603050405020304" pitchFamily="18" charset="0"/>
              <a:ea typeface="微软雅黑" panose="020B0503020204020204" pitchFamily="34" charset="-122"/>
              <a:cs typeface="+mn-ea"/>
              <a:sym typeface="Times New Roman" panose="02020603050405020304" pitchFamily="18" charset="0"/>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406" t="82395" r="-1"/>
          <a:stretch>
            <a:fillRect/>
          </a:stretch>
        </p:blipFill>
        <p:spPr>
          <a:xfrm>
            <a:off x="7324937" y="162225"/>
            <a:ext cx="4624370" cy="522151"/>
          </a:xfrm>
          <a:prstGeom prst="rect">
            <a:avLst/>
          </a:prstGeom>
        </p:spPr>
      </p:pic>
      <p:sp>
        <p:nvSpPr>
          <p:cNvPr id="4" name="文本框 3"/>
          <p:cNvSpPr txBox="1"/>
          <p:nvPr/>
        </p:nvSpPr>
        <p:spPr>
          <a:xfrm>
            <a:off x="1448476" y="5928360"/>
            <a:ext cx="640080" cy="368300"/>
          </a:xfrm>
          <a:prstGeom prst="rect">
            <a:avLst/>
          </a:prstGeom>
          <a:noFill/>
        </p:spPr>
        <p:txBody>
          <a:bodyPr wrap="none" rtlCol="0">
            <a:spAutoFit/>
          </a:bodyPr>
          <a:lstStyle/>
          <a:p>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碳板</a:t>
            </a:r>
          </a:p>
        </p:txBody>
      </p:sp>
      <p:sp>
        <p:nvSpPr>
          <p:cNvPr id="5" name="文本框 4"/>
          <p:cNvSpPr txBox="1"/>
          <p:nvPr/>
        </p:nvSpPr>
        <p:spPr>
          <a:xfrm>
            <a:off x="5069881" y="5928360"/>
            <a:ext cx="868680" cy="368300"/>
          </a:xfrm>
          <a:prstGeom prst="rect">
            <a:avLst/>
          </a:prstGeom>
          <a:noFill/>
        </p:spPr>
        <p:txBody>
          <a:bodyPr wrap="none" rtlCol="0">
            <a:spAutoFit/>
          </a:bodyPr>
          <a:lstStyle/>
          <a:p>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玻纤板</a:t>
            </a:r>
          </a:p>
        </p:txBody>
      </p:sp>
      <p:pic>
        <p:nvPicPr>
          <p:cNvPr id="12" name="图片 11"/>
          <p:cNvPicPr>
            <a:picLocks noChangeAspect="1"/>
          </p:cNvPicPr>
          <p:nvPr/>
        </p:nvPicPr>
        <p:blipFill>
          <a:blip r:embed="rId4"/>
          <a:stretch>
            <a:fillRect/>
          </a:stretch>
        </p:blipFill>
        <p:spPr>
          <a:xfrm>
            <a:off x="596265" y="3834765"/>
            <a:ext cx="2344502" cy="1817370"/>
          </a:xfrm>
          <a:prstGeom prst="rect">
            <a:avLst/>
          </a:prstGeom>
        </p:spPr>
      </p:pic>
      <p:pic>
        <p:nvPicPr>
          <p:cNvPr id="2" name="图片 1"/>
          <p:cNvPicPr>
            <a:picLocks noChangeAspect="1"/>
          </p:cNvPicPr>
          <p:nvPr/>
        </p:nvPicPr>
        <p:blipFill>
          <a:blip r:embed="rId5"/>
          <a:stretch>
            <a:fillRect/>
          </a:stretch>
        </p:blipFill>
        <p:spPr>
          <a:xfrm>
            <a:off x="8067675" y="3801745"/>
            <a:ext cx="2969786" cy="1817370"/>
          </a:xfrm>
          <a:prstGeom prst="rect">
            <a:avLst/>
          </a:prstGeom>
        </p:spPr>
      </p:pic>
      <p:pic>
        <p:nvPicPr>
          <p:cNvPr id="7" name="图片 6"/>
          <p:cNvPicPr>
            <a:picLocks noChangeAspect="1"/>
          </p:cNvPicPr>
          <p:nvPr/>
        </p:nvPicPr>
        <p:blipFill>
          <a:blip r:embed="rId6"/>
          <a:stretch>
            <a:fillRect/>
          </a:stretch>
        </p:blipFill>
        <p:spPr>
          <a:xfrm>
            <a:off x="4019591" y="3778885"/>
            <a:ext cx="2969260" cy="1817370"/>
          </a:xfrm>
          <a:prstGeom prst="rect">
            <a:avLst/>
          </a:prstGeom>
        </p:spPr>
      </p:pic>
      <p:sp>
        <p:nvSpPr>
          <p:cNvPr id="8" name="文本框 7"/>
          <p:cNvSpPr txBox="1"/>
          <p:nvPr/>
        </p:nvSpPr>
        <p:spPr>
          <a:xfrm>
            <a:off x="9003928" y="5928360"/>
            <a:ext cx="1097280" cy="368300"/>
          </a:xfrm>
          <a:prstGeom prst="rect">
            <a:avLst/>
          </a:prstGeom>
          <a:noFill/>
        </p:spPr>
        <p:txBody>
          <a:bodyPr wrap="none" rtlCol="0">
            <a:spAutoFit/>
          </a:bodyPr>
          <a:lstStyle/>
          <a:p>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亚克力板</a:t>
            </a:r>
          </a:p>
        </p:txBody>
      </p:sp>
      <p:sp>
        <p:nvSpPr>
          <p:cNvPr id="3" name="文本框 2"/>
          <p:cNvSpPr txBox="1"/>
          <p:nvPr/>
        </p:nvSpPr>
        <p:spPr>
          <a:xfrm>
            <a:off x="1335405" y="1522095"/>
            <a:ext cx="7991475" cy="1938020"/>
          </a:xfrm>
          <a:prstGeom prst="rect">
            <a:avLst/>
          </a:prstGeom>
          <a:noFill/>
        </p:spPr>
        <p:txBody>
          <a:bodyPr wrap="square" rtlCol="0">
            <a:spAutoFit/>
          </a:bodyPr>
          <a:lstStyle/>
          <a:p>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 </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板材加工方便，形状设计自由多变，常用于各种元件的安装件，支撑件设计。板材在</a:t>
            </a:r>
            <a:r>
              <a:rPr lang="en-US" altLang="zh-CN" sz="2400" dirty="0">
                <a:latin typeface="Times New Roman" panose="02020603050405020304" pitchFamily="18" charset="0"/>
                <a:ea typeface="微软雅黑" panose="020B0503020204020204" pitchFamily="34" charset="-122"/>
                <a:sym typeface="Times New Roman" panose="02020603050405020304" pitchFamily="18" charset="0"/>
              </a:rPr>
              <a:t>RM</a:t>
            </a:r>
            <a:r>
              <a:rPr lang="zh-CN" altLang="en-US" sz="2400" dirty="0">
                <a:latin typeface="Times New Roman" panose="02020603050405020304" pitchFamily="18" charset="0"/>
                <a:ea typeface="微软雅黑" panose="020B0503020204020204" pitchFamily="34" charset="-122"/>
                <a:sym typeface="Times New Roman" panose="02020603050405020304" pitchFamily="18" charset="0"/>
              </a:rPr>
              <a:t>机器人设计当中应用也相当广泛，板材零件由于具备加工方便，设计自由的优势，是机器人结构设计当中的优先选择。板材零件配合直角连接件，能够完成绝大部分结构的设计要求。</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1_Office Theme">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726</TotalTime>
  <Words>3883</Words>
  <Application>Microsoft Office PowerPoint</Application>
  <PresentationFormat>宽屏</PresentationFormat>
  <Paragraphs>669</Paragraphs>
  <Slides>69</Slides>
  <Notes>69</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69</vt:i4>
      </vt:variant>
    </vt:vector>
  </HeadingPairs>
  <TitlesOfParts>
    <vt:vector size="79" baseType="lpstr">
      <vt:lpstr>等线</vt:lpstr>
      <vt:lpstr>等线 Light</vt:lpstr>
      <vt:lpstr>宋体</vt:lpstr>
      <vt:lpstr>微软雅黑</vt:lpstr>
      <vt:lpstr>Arial</vt:lpstr>
      <vt:lpstr>Calibri</vt:lpstr>
      <vt:lpstr>Calibri Light</vt:lpstr>
      <vt:lpstr>Times New Roman</vt:lpstr>
      <vt:lpstr>Wingdings</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dong black</dc:creator>
  <cp:lastModifiedBy>black dong</cp:lastModifiedBy>
  <cp:revision>57</cp:revision>
  <dcterms:created xsi:type="dcterms:W3CDTF">2019-06-19T02:08:00Z</dcterms:created>
  <dcterms:modified xsi:type="dcterms:W3CDTF">2020-09-30T13:49:57Z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2052-11.3.0.9228</vt:lpwstr>
  </property>
</Properties>
</file>